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Default Extension="jpg" ContentType="image/jpg"/>
  <Default Extension="png" ContentType="image/pn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7556500" cy="10693400"/>
  <p:notesSz cx="7556500" cy="10693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1050" b="0" i="0">
                <a:solidFill>
                  <a:schemeClr val="tx1"/>
                </a:solidFill>
                <a:latin typeface="游明朝"/>
                <a:cs typeface="游明朝"/>
              </a:defRPr>
            </a:lvl1pPr>
          </a:lstStyle>
          <a:p>
            <a:pPr marL="38100">
              <a:lnSpc>
                <a:spcPts val="1240"/>
              </a:lnSpc>
            </a:pPr>
            <a:fld id="{81D60167-4931-47E6-BA6A-407CBD079E47}" type="slidenum">
              <a:rPr dirty="0"/>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1050" b="0" i="0">
                <a:solidFill>
                  <a:schemeClr val="tx1"/>
                </a:solidFill>
                <a:latin typeface="游明朝"/>
                <a:cs typeface="游明朝"/>
              </a:defRPr>
            </a:lvl1pPr>
          </a:lstStyle>
          <a:p>
            <a:pPr marL="38100">
              <a:lnSpc>
                <a:spcPts val="1240"/>
              </a:lnSpc>
            </a:pPr>
            <a:fld id="{81D60167-4931-47E6-BA6A-407CBD079E47}" type="slidenum">
              <a:rPr dirty="0"/>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idx="2" sz="half"/>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defRPr sz="1050" b="0" i="0">
                <a:solidFill>
                  <a:schemeClr val="tx1"/>
                </a:solidFill>
                <a:latin typeface="游明朝"/>
                <a:cs typeface="游明朝"/>
              </a:defRPr>
            </a:lvl1pPr>
          </a:lstStyle>
          <a:p>
            <a:pPr marL="38100">
              <a:lnSpc>
                <a:spcPts val="1240"/>
              </a:lnSpc>
            </a:pPr>
            <a:fld id="{81D60167-4931-47E6-BA6A-407CBD079E47}" type="slidenum">
              <a:rPr dirty="0"/>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defRPr sz="1050" b="0" i="0">
                <a:solidFill>
                  <a:schemeClr val="tx1"/>
                </a:solidFill>
                <a:latin typeface="游明朝"/>
                <a:cs typeface="游明朝"/>
              </a:defRPr>
            </a:lvl1pPr>
          </a:lstStyle>
          <a:p>
            <a:pPr marL="38100">
              <a:lnSpc>
                <a:spcPts val="1240"/>
              </a:lnSpc>
            </a:pPr>
            <a:fld id="{81D60167-4931-47E6-BA6A-407CBD079E47}" type="slidenum">
              <a:rPr dirty="0"/>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defRPr sz="1050" b="0" i="0">
                <a:solidFill>
                  <a:schemeClr val="tx1"/>
                </a:solidFill>
                <a:latin typeface="游明朝"/>
                <a:cs typeface="游明朝"/>
              </a:defRPr>
            </a:lvl1pPr>
          </a:lstStyle>
          <a:p>
            <a:pPr marL="38100">
              <a:lnSpc>
                <a:spcPts val="1240"/>
              </a:lnSpc>
            </a:pPr>
            <a:fld id="{81D60167-4931-47E6-BA6A-407CBD079E47}" type="slidenum">
              <a:rPr dirty="0"/>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3710940" y="9888073"/>
            <a:ext cx="161925" cy="173354"/>
          </a:xfrm>
          <a:prstGeom prst="rect">
            <a:avLst/>
          </a:prstGeom>
        </p:spPr>
        <p:txBody>
          <a:bodyPr wrap="square" lIns="0" tIns="0" rIns="0" bIns="0">
            <a:spAutoFit/>
          </a:bodyPr>
          <a:lstStyle>
            <a:lvl1pPr>
              <a:defRPr sz="1050" b="0" i="0">
                <a:solidFill>
                  <a:schemeClr val="tx1"/>
                </a:solidFill>
                <a:latin typeface="游明朝"/>
                <a:cs typeface="游明朝"/>
              </a:defRPr>
            </a:lvl1pPr>
          </a:lstStyle>
          <a:p>
            <a:pPr marL="38100">
              <a:lnSpc>
                <a:spcPts val="1240"/>
              </a:lnSpc>
            </a:pPr>
            <a:fld id="{81D60167-4931-47E6-BA6A-407CBD079E47}" type="slidenum">
              <a:rPr dirty="0"/>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 Id="rId3" Type="http://schemas.openxmlformats.org/officeDocument/2006/relationships/image" Target="../media/image4.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 Id="rId8"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g"/><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png"/><Relationship Id="rId6"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g"/><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jp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6212" y="340762"/>
            <a:ext cx="6718934" cy="940435"/>
          </a:xfrm>
          <a:prstGeom prst="rect">
            <a:avLst/>
          </a:prstGeom>
        </p:spPr>
        <p:txBody>
          <a:bodyPr wrap="square" lIns="0" tIns="107315" rIns="0" bIns="0" rtlCol="0" vert="horz">
            <a:spAutoFit/>
          </a:bodyPr>
          <a:lstStyle/>
          <a:p>
            <a:pPr marL="12700">
              <a:lnSpc>
                <a:spcPct val="100000"/>
              </a:lnSpc>
              <a:spcBef>
                <a:spcPts val="845"/>
              </a:spcBef>
            </a:pPr>
            <a:r>
              <a:rPr dirty="0" sz="1200" spc="114">
                <a:latin typeface="Arial Unicode MS"/>
                <a:cs typeface="Arial Unicode MS"/>
              </a:rPr>
              <a:t>2021</a:t>
            </a:r>
            <a:r>
              <a:rPr dirty="0" sz="1200" spc="-55">
                <a:latin typeface="Arial Unicode MS"/>
                <a:cs typeface="Arial Unicode MS"/>
              </a:rPr>
              <a:t> </a:t>
            </a:r>
            <a:r>
              <a:rPr dirty="0" sz="1200">
                <a:latin typeface="Arial Unicode MS"/>
                <a:cs typeface="Arial Unicode MS"/>
              </a:rPr>
              <a:t>年</a:t>
            </a:r>
            <a:r>
              <a:rPr dirty="0" sz="1200" spc="-60">
                <a:latin typeface="Arial Unicode MS"/>
                <a:cs typeface="Arial Unicode MS"/>
              </a:rPr>
              <a:t> </a:t>
            </a:r>
            <a:r>
              <a:rPr dirty="0" sz="1200" spc="114">
                <a:latin typeface="Arial Unicode MS"/>
                <a:cs typeface="Arial Unicode MS"/>
              </a:rPr>
              <a:t>12</a:t>
            </a:r>
            <a:r>
              <a:rPr dirty="0" sz="1200" spc="-55">
                <a:latin typeface="Arial Unicode MS"/>
                <a:cs typeface="Arial Unicode MS"/>
              </a:rPr>
              <a:t> </a:t>
            </a:r>
            <a:r>
              <a:rPr dirty="0" sz="1200">
                <a:latin typeface="Arial Unicode MS"/>
                <a:cs typeface="Arial Unicode MS"/>
              </a:rPr>
              <a:t>月</a:t>
            </a:r>
            <a:r>
              <a:rPr dirty="0" sz="1200" spc="-60">
                <a:latin typeface="Arial Unicode MS"/>
                <a:cs typeface="Arial Unicode MS"/>
              </a:rPr>
              <a:t> </a:t>
            </a:r>
            <a:r>
              <a:rPr dirty="0" sz="1200" spc="114">
                <a:latin typeface="Arial Unicode MS"/>
                <a:cs typeface="Arial Unicode MS"/>
              </a:rPr>
              <a:t>19</a:t>
            </a:r>
            <a:r>
              <a:rPr dirty="0" sz="1200" spc="-50">
                <a:latin typeface="Arial Unicode MS"/>
                <a:cs typeface="Arial Unicode MS"/>
              </a:rPr>
              <a:t> </a:t>
            </a:r>
            <a:r>
              <a:rPr dirty="0" sz="1200">
                <a:latin typeface="Arial Unicode MS"/>
                <a:cs typeface="Arial Unicode MS"/>
              </a:rPr>
              <a:t>日（日）防災講演会第２部</a:t>
            </a:r>
            <a:endParaRPr sz="1200">
              <a:latin typeface="Arial Unicode MS"/>
              <a:cs typeface="Arial Unicode MS"/>
            </a:endParaRPr>
          </a:p>
          <a:p>
            <a:pPr algn="ctr">
              <a:lnSpc>
                <a:spcPct val="100000"/>
              </a:lnSpc>
              <a:spcBef>
                <a:spcPts val="855"/>
              </a:spcBef>
            </a:pPr>
            <a:r>
              <a:rPr dirty="0" sz="1400" spc="-10">
                <a:latin typeface="Arial Unicode MS"/>
                <a:cs typeface="Arial Unicode MS"/>
              </a:rPr>
              <a:t>「令和</a:t>
            </a:r>
            <a:r>
              <a:rPr dirty="0" sz="1400" spc="10">
                <a:latin typeface="Arial Unicode MS"/>
                <a:cs typeface="Arial Unicode MS"/>
              </a:rPr>
              <a:t>３</a:t>
            </a:r>
            <a:r>
              <a:rPr dirty="0" sz="1400" spc="-10">
                <a:latin typeface="Arial Unicode MS"/>
                <a:cs typeface="Arial Unicode MS"/>
              </a:rPr>
              <a:t>年７</a:t>
            </a:r>
            <a:r>
              <a:rPr dirty="0" sz="1400" spc="10">
                <a:latin typeface="Arial Unicode MS"/>
                <a:cs typeface="Arial Unicode MS"/>
              </a:rPr>
              <a:t>月</a:t>
            </a:r>
            <a:r>
              <a:rPr dirty="0" sz="1400" spc="-10">
                <a:latin typeface="Arial Unicode MS"/>
                <a:cs typeface="Arial Unicode MS"/>
              </a:rPr>
              <a:t>の豪</a:t>
            </a:r>
            <a:r>
              <a:rPr dirty="0" sz="1400" spc="10">
                <a:latin typeface="Arial Unicode MS"/>
                <a:cs typeface="Arial Unicode MS"/>
              </a:rPr>
              <a:t>雨</a:t>
            </a:r>
            <a:r>
              <a:rPr dirty="0" sz="1400" spc="-10">
                <a:latin typeface="Arial Unicode MS"/>
                <a:cs typeface="Arial Unicode MS"/>
              </a:rPr>
              <a:t>の天</a:t>
            </a:r>
            <a:r>
              <a:rPr dirty="0" sz="1400" spc="10">
                <a:latin typeface="Arial Unicode MS"/>
                <a:cs typeface="Arial Unicode MS"/>
              </a:rPr>
              <a:t>気</a:t>
            </a:r>
            <a:r>
              <a:rPr dirty="0" sz="1400" spc="-10">
                <a:latin typeface="Arial Unicode MS"/>
                <a:cs typeface="Arial Unicode MS"/>
              </a:rPr>
              <a:t>を振</a:t>
            </a:r>
            <a:r>
              <a:rPr dirty="0" sz="1400" spc="10">
                <a:latin typeface="Arial Unicode MS"/>
                <a:cs typeface="Arial Unicode MS"/>
              </a:rPr>
              <a:t>り返</a:t>
            </a:r>
            <a:r>
              <a:rPr dirty="0" sz="1400" spc="-10">
                <a:latin typeface="Arial Unicode MS"/>
                <a:cs typeface="Arial Unicode MS"/>
              </a:rPr>
              <a:t>る」</a:t>
            </a:r>
            <a:endParaRPr sz="1400">
              <a:latin typeface="Arial Unicode MS"/>
              <a:cs typeface="Arial Unicode MS"/>
            </a:endParaRPr>
          </a:p>
          <a:p>
            <a:pPr marL="2590800">
              <a:lnSpc>
                <a:spcPct val="100000"/>
              </a:lnSpc>
              <a:spcBef>
                <a:spcPts val="1040"/>
              </a:spcBef>
              <a:tabLst>
                <a:tab pos="5029200" algn="l"/>
              </a:tabLst>
            </a:pPr>
            <a:r>
              <a:rPr dirty="0" sz="1200">
                <a:latin typeface="Arial Unicode MS"/>
                <a:cs typeface="Arial Unicode MS"/>
              </a:rPr>
              <a:t>ひらつか防災まちづくりの会会員	相原延光（元地学教員）</a:t>
            </a:r>
            <a:endParaRPr sz="1200">
              <a:latin typeface="Arial Unicode MS"/>
              <a:cs typeface="Arial Unicode MS"/>
            </a:endParaRPr>
          </a:p>
        </p:txBody>
      </p:sp>
      <p:sp>
        <p:nvSpPr>
          <p:cNvPr id="3" name="object 3"/>
          <p:cNvSpPr txBox="1"/>
          <p:nvPr/>
        </p:nvSpPr>
        <p:spPr>
          <a:xfrm>
            <a:off x="438912" y="1530095"/>
            <a:ext cx="1268730" cy="180340"/>
          </a:xfrm>
          <a:prstGeom prst="rect">
            <a:avLst/>
          </a:prstGeom>
          <a:solidFill>
            <a:srgbClr val="D9D9D9"/>
          </a:solidFill>
        </p:spPr>
        <p:txBody>
          <a:bodyPr wrap="square" lIns="0" tIns="3175" rIns="0" bIns="0" rtlCol="0" vert="horz">
            <a:spAutoFit/>
          </a:bodyPr>
          <a:lstStyle/>
          <a:p>
            <a:pPr>
              <a:lnSpc>
                <a:spcPct val="100000"/>
              </a:lnSpc>
              <a:spcBef>
                <a:spcPts val="25"/>
              </a:spcBef>
            </a:pPr>
            <a:r>
              <a:rPr dirty="0" sz="1100">
                <a:latin typeface="Arial Unicode MS"/>
                <a:cs typeface="Arial Unicode MS"/>
              </a:rPr>
              <a:t>防災教育との関</a:t>
            </a:r>
            <a:r>
              <a:rPr dirty="0" sz="1100" spc="-25">
                <a:latin typeface="Arial Unicode MS"/>
                <a:cs typeface="Arial Unicode MS"/>
              </a:rPr>
              <a:t>わ</a:t>
            </a:r>
            <a:r>
              <a:rPr dirty="0" sz="1100">
                <a:latin typeface="Arial Unicode MS"/>
                <a:cs typeface="Arial Unicode MS"/>
              </a:rPr>
              <a:t>り</a:t>
            </a:r>
            <a:endParaRPr sz="1100">
              <a:latin typeface="Arial Unicode MS"/>
              <a:cs typeface="Arial Unicode MS"/>
            </a:endParaRPr>
          </a:p>
        </p:txBody>
      </p:sp>
      <p:sp>
        <p:nvSpPr>
          <p:cNvPr id="4" name="object 4"/>
          <p:cNvSpPr txBox="1"/>
          <p:nvPr/>
        </p:nvSpPr>
        <p:spPr>
          <a:xfrm>
            <a:off x="426212" y="1688693"/>
            <a:ext cx="6718934" cy="1397000"/>
          </a:xfrm>
          <a:prstGeom prst="rect">
            <a:avLst/>
          </a:prstGeom>
        </p:spPr>
        <p:txBody>
          <a:bodyPr wrap="square" lIns="0" tIns="12065" rIns="0" bIns="0" rtlCol="0" vert="horz">
            <a:spAutoFit/>
          </a:bodyPr>
          <a:lstStyle/>
          <a:p>
            <a:pPr algn="just" marL="12700" marR="5080" indent="139700">
              <a:lnSpc>
                <a:spcPct val="136400"/>
              </a:lnSpc>
              <a:spcBef>
                <a:spcPts val="95"/>
              </a:spcBef>
            </a:pPr>
            <a:r>
              <a:rPr dirty="0" sz="1100">
                <a:latin typeface="Arial Unicode MS"/>
                <a:cs typeface="Arial Unicode MS"/>
              </a:rPr>
              <a:t>私は大岡</a:t>
            </a:r>
            <a:r>
              <a:rPr dirty="0" sz="1100" spc="-120">
                <a:latin typeface="Arial Unicode MS"/>
                <a:cs typeface="Arial Unicode MS"/>
              </a:rPr>
              <a:t>川</a:t>
            </a:r>
            <a:r>
              <a:rPr dirty="0" sz="1100">
                <a:latin typeface="Arial Unicode MS"/>
                <a:cs typeface="Arial Unicode MS"/>
              </a:rPr>
              <a:t>（横浜市</a:t>
            </a:r>
            <a:r>
              <a:rPr dirty="0" sz="1100" spc="-25">
                <a:latin typeface="Arial Unicode MS"/>
                <a:cs typeface="Arial Unicode MS"/>
              </a:rPr>
              <a:t>磯</a:t>
            </a:r>
            <a:r>
              <a:rPr dirty="0" sz="1100">
                <a:latin typeface="Arial Unicode MS"/>
                <a:cs typeface="Arial Unicode MS"/>
              </a:rPr>
              <a:t>子区氷取沢</a:t>
            </a:r>
            <a:r>
              <a:rPr dirty="0" sz="1100" spc="-25">
                <a:latin typeface="Arial Unicode MS"/>
                <a:cs typeface="Arial Unicode MS"/>
              </a:rPr>
              <a:t>付</a:t>
            </a:r>
            <a:r>
              <a:rPr dirty="0" sz="1100">
                <a:latin typeface="Arial Unicode MS"/>
                <a:cs typeface="Arial Unicode MS"/>
              </a:rPr>
              <a:t>近を源流</a:t>
            </a:r>
            <a:r>
              <a:rPr dirty="0" sz="1100" spc="-25">
                <a:latin typeface="Arial Unicode MS"/>
                <a:cs typeface="Arial Unicode MS"/>
              </a:rPr>
              <a:t>とし</a:t>
            </a:r>
            <a:r>
              <a:rPr dirty="0" sz="1100" spc="-120">
                <a:latin typeface="Arial Unicode MS"/>
                <a:cs typeface="Arial Unicode MS"/>
              </a:rPr>
              <a:t>，</a:t>
            </a:r>
            <a:r>
              <a:rPr dirty="0" sz="1100">
                <a:latin typeface="Arial Unicode MS"/>
                <a:cs typeface="Arial Unicode MS"/>
              </a:rPr>
              <a:t>横浜市街地に流れ</a:t>
            </a:r>
            <a:r>
              <a:rPr dirty="0" sz="1100" spc="-25">
                <a:latin typeface="Arial Unicode MS"/>
                <a:cs typeface="Arial Unicode MS"/>
              </a:rPr>
              <a:t>る</a:t>
            </a:r>
            <a:r>
              <a:rPr dirty="0" sz="1100">
                <a:latin typeface="Arial Unicode MS"/>
                <a:cs typeface="Arial Unicode MS"/>
              </a:rPr>
              <a:t>全長</a:t>
            </a:r>
            <a:r>
              <a:rPr dirty="0" sz="1100" spc="-5">
                <a:latin typeface="Arial Unicode MS"/>
                <a:cs typeface="Arial Unicode MS"/>
              </a:rPr>
              <a:t> </a:t>
            </a:r>
            <a:r>
              <a:rPr dirty="0" sz="1100" spc="75">
                <a:latin typeface="Arial Unicode MS"/>
                <a:cs typeface="Arial Unicode MS"/>
              </a:rPr>
              <a:t>12km</a:t>
            </a:r>
            <a:r>
              <a:rPr dirty="0" sz="1100" spc="-5">
                <a:latin typeface="Arial Unicode MS"/>
                <a:cs typeface="Arial Unicode MS"/>
              </a:rPr>
              <a:t> </a:t>
            </a:r>
            <a:r>
              <a:rPr dirty="0" sz="1100">
                <a:latin typeface="Arial Unicode MS"/>
                <a:cs typeface="Arial Unicode MS"/>
              </a:rPr>
              <a:t>の二級河川</a:t>
            </a:r>
            <a:r>
              <a:rPr dirty="0" sz="1100" spc="-120">
                <a:latin typeface="Arial Unicode MS"/>
                <a:cs typeface="Arial Unicode MS"/>
              </a:rPr>
              <a:t>）</a:t>
            </a:r>
            <a:r>
              <a:rPr dirty="0" sz="1100" spc="-25">
                <a:latin typeface="Arial Unicode MS"/>
                <a:cs typeface="Arial Unicode MS"/>
              </a:rPr>
              <a:t>中</a:t>
            </a:r>
            <a:r>
              <a:rPr dirty="0" sz="1100">
                <a:latin typeface="Arial Unicode MS"/>
                <a:cs typeface="Arial Unicode MS"/>
              </a:rPr>
              <a:t>流域の 後背湿地に生ま</a:t>
            </a:r>
            <a:r>
              <a:rPr dirty="0" sz="1100" spc="-25">
                <a:latin typeface="Arial Unicode MS"/>
                <a:cs typeface="Arial Unicode MS"/>
              </a:rPr>
              <a:t>れ</a:t>
            </a:r>
            <a:r>
              <a:rPr dirty="0" sz="1100">
                <a:latin typeface="Arial Unicode MS"/>
                <a:cs typeface="Arial Unicode MS"/>
              </a:rPr>
              <a:t>，大学卒業</a:t>
            </a:r>
            <a:r>
              <a:rPr dirty="0" sz="1100" spc="-25">
                <a:latin typeface="Arial Unicode MS"/>
                <a:cs typeface="Arial Unicode MS"/>
              </a:rPr>
              <a:t>ま</a:t>
            </a:r>
            <a:r>
              <a:rPr dirty="0" sz="1100">
                <a:latin typeface="Arial Unicode MS"/>
                <a:cs typeface="Arial Unicode MS"/>
              </a:rPr>
              <a:t>で住んでい</a:t>
            </a:r>
            <a:r>
              <a:rPr dirty="0" sz="1100" spc="-25">
                <a:latin typeface="Arial Unicode MS"/>
                <a:cs typeface="Arial Unicode MS"/>
              </a:rPr>
              <a:t>た</a:t>
            </a:r>
            <a:r>
              <a:rPr dirty="0" sz="1100">
                <a:latin typeface="Arial Unicode MS"/>
                <a:cs typeface="Arial Unicode MS"/>
              </a:rPr>
              <a:t>。</a:t>
            </a:r>
            <a:r>
              <a:rPr dirty="0" sz="1100" spc="-25">
                <a:latin typeface="Arial Unicode MS"/>
                <a:cs typeface="Arial Unicode MS"/>
              </a:rPr>
              <a:t>自</a:t>
            </a:r>
            <a:r>
              <a:rPr dirty="0" sz="1100">
                <a:latin typeface="Arial Unicode MS"/>
                <a:cs typeface="Arial Unicode MS"/>
              </a:rPr>
              <a:t>宅</a:t>
            </a:r>
            <a:r>
              <a:rPr dirty="0" sz="1100" spc="-5">
                <a:latin typeface="Arial Unicode MS"/>
                <a:cs typeface="Arial Unicode MS"/>
              </a:rPr>
              <a:t>前</a:t>
            </a:r>
            <a:r>
              <a:rPr dirty="0" sz="1100">
                <a:latin typeface="Arial Unicode MS"/>
                <a:cs typeface="Arial Unicode MS"/>
              </a:rPr>
              <a:t>には鎌倉街</a:t>
            </a:r>
            <a:r>
              <a:rPr dirty="0" sz="1100" spc="-25">
                <a:latin typeface="Arial Unicode MS"/>
                <a:cs typeface="Arial Unicode MS"/>
              </a:rPr>
              <a:t>道</a:t>
            </a:r>
            <a:r>
              <a:rPr dirty="0" sz="1100">
                <a:latin typeface="Arial Unicode MS"/>
                <a:cs typeface="Arial Unicode MS"/>
              </a:rPr>
              <a:t>市電の停留</a:t>
            </a:r>
            <a:r>
              <a:rPr dirty="0" sz="1100" spc="-25">
                <a:latin typeface="Arial Unicode MS"/>
                <a:cs typeface="Arial Unicode MS"/>
              </a:rPr>
              <a:t>所</a:t>
            </a:r>
            <a:r>
              <a:rPr dirty="0" sz="1100">
                <a:latin typeface="Arial Unicode MS"/>
                <a:cs typeface="Arial Unicode MS"/>
              </a:rPr>
              <a:t>があった。</a:t>
            </a:r>
            <a:r>
              <a:rPr dirty="0" u="sng" sz="1100" spc="125">
                <a:uFill>
                  <a:solidFill>
                    <a:srgbClr val="000000"/>
                  </a:solidFill>
                </a:uFill>
                <a:latin typeface="Arial Unicode MS"/>
                <a:cs typeface="Arial Unicode MS"/>
              </a:rPr>
              <a:t>1961/6/28</a:t>
            </a:r>
            <a:r>
              <a:rPr dirty="0" sz="1100" spc="204">
                <a:latin typeface="Arial Unicode MS"/>
                <a:cs typeface="Arial Unicode MS"/>
              </a:rPr>
              <a:t> </a:t>
            </a:r>
            <a:r>
              <a:rPr dirty="0" sz="1100">
                <a:latin typeface="Arial Unicode MS"/>
                <a:cs typeface="Arial Unicode MS"/>
              </a:rPr>
              <a:t>小 ６停滞前線によ</a:t>
            </a:r>
            <a:r>
              <a:rPr dirty="0" sz="1100" spc="-25">
                <a:latin typeface="Arial Unicode MS"/>
                <a:cs typeface="Arial Unicode MS"/>
              </a:rPr>
              <a:t>り</a:t>
            </a:r>
            <a:r>
              <a:rPr dirty="0" sz="1100">
                <a:latin typeface="Arial Unicode MS"/>
                <a:cs typeface="Arial Unicode MS"/>
              </a:rPr>
              <a:t>床上浸</a:t>
            </a:r>
            <a:r>
              <a:rPr dirty="0" sz="1100" spc="-25">
                <a:latin typeface="Arial Unicode MS"/>
                <a:cs typeface="Arial Unicode MS"/>
              </a:rPr>
              <a:t>水</a:t>
            </a:r>
            <a:r>
              <a:rPr dirty="0" sz="1100" spc="110">
                <a:latin typeface="Arial Unicode MS"/>
                <a:cs typeface="Arial Unicode MS"/>
              </a:rPr>
              <a:t>，</a:t>
            </a:r>
            <a:r>
              <a:rPr dirty="0" u="sng" sz="1100" spc="110">
                <a:uFill>
                  <a:solidFill>
                    <a:srgbClr val="000000"/>
                  </a:solidFill>
                </a:uFill>
                <a:latin typeface="Arial Unicode MS"/>
                <a:cs typeface="Arial Unicode MS"/>
              </a:rPr>
              <a:t>1966/6/28</a:t>
            </a:r>
            <a:r>
              <a:rPr dirty="0" sz="1100" spc="330">
                <a:latin typeface="Arial Unicode MS"/>
                <a:cs typeface="Arial Unicode MS"/>
              </a:rPr>
              <a:t> </a:t>
            </a:r>
            <a:r>
              <a:rPr dirty="0" sz="1100">
                <a:latin typeface="Arial Unicode MS"/>
                <a:cs typeface="Arial Unicode MS"/>
              </a:rPr>
              <a:t>高</a:t>
            </a:r>
            <a:r>
              <a:rPr dirty="0" sz="1100" spc="-25">
                <a:latin typeface="Arial Unicode MS"/>
                <a:cs typeface="Arial Unicode MS"/>
              </a:rPr>
              <a:t>２台</a:t>
            </a:r>
            <a:r>
              <a:rPr dirty="0" sz="1100">
                <a:latin typeface="Arial Unicode MS"/>
                <a:cs typeface="Arial Unicode MS"/>
              </a:rPr>
              <a:t>風によ</a:t>
            </a:r>
            <a:r>
              <a:rPr dirty="0" sz="1100" spc="-5">
                <a:latin typeface="Arial Unicode MS"/>
                <a:cs typeface="Arial Unicode MS"/>
              </a:rPr>
              <a:t>り</a:t>
            </a:r>
            <a:r>
              <a:rPr dirty="0" sz="1100">
                <a:latin typeface="Arial Unicode MS"/>
                <a:cs typeface="Arial Unicode MS"/>
              </a:rPr>
              <a:t>床下浸</a:t>
            </a:r>
            <a:r>
              <a:rPr dirty="0" sz="1100" spc="-25">
                <a:latin typeface="Arial Unicode MS"/>
                <a:cs typeface="Arial Unicode MS"/>
              </a:rPr>
              <a:t>水</a:t>
            </a:r>
            <a:r>
              <a:rPr dirty="0" sz="1100">
                <a:latin typeface="Arial Unicode MS"/>
                <a:cs typeface="Arial Unicode MS"/>
              </a:rPr>
              <a:t>を体験し</a:t>
            </a:r>
            <a:r>
              <a:rPr dirty="0" sz="1100" spc="-25">
                <a:latin typeface="Arial Unicode MS"/>
                <a:cs typeface="Arial Unicode MS"/>
              </a:rPr>
              <a:t>た</a:t>
            </a:r>
            <a:r>
              <a:rPr dirty="0" sz="1100" spc="-50">
                <a:latin typeface="Arial Unicode MS"/>
                <a:cs typeface="Arial Unicode MS"/>
              </a:rPr>
              <a:t>。</a:t>
            </a:r>
            <a:r>
              <a:rPr dirty="0" sz="1100">
                <a:latin typeface="Arial Unicode MS"/>
                <a:cs typeface="Arial Unicode MS"/>
              </a:rPr>
              <a:t>原因は</a:t>
            </a:r>
            <a:r>
              <a:rPr dirty="0" sz="1100" spc="-25">
                <a:latin typeface="Arial Unicode MS"/>
                <a:cs typeface="Arial Unicode MS"/>
              </a:rPr>
              <a:t>工</a:t>
            </a:r>
            <a:r>
              <a:rPr dirty="0" sz="1100">
                <a:latin typeface="Arial Unicode MS"/>
                <a:cs typeface="Arial Unicode MS"/>
              </a:rPr>
              <a:t>場排水</a:t>
            </a:r>
            <a:r>
              <a:rPr dirty="0" sz="1100" spc="-25">
                <a:latin typeface="Arial Unicode MS"/>
                <a:cs typeface="Arial Unicode MS"/>
              </a:rPr>
              <a:t>や</a:t>
            </a:r>
            <a:r>
              <a:rPr dirty="0" sz="1100">
                <a:latin typeface="Arial Unicode MS"/>
                <a:cs typeface="Arial Unicode MS"/>
              </a:rPr>
              <a:t>廃棄物環 境汚染物で河床</a:t>
            </a:r>
            <a:r>
              <a:rPr dirty="0" sz="1100" spc="-25">
                <a:latin typeface="Arial Unicode MS"/>
                <a:cs typeface="Arial Unicode MS"/>
              </a:rPr>
              <a:t>が</a:t>
            </a:r>
            <a:r>
              <a:rPr dirty="0" sz="1100">
                <a:latin typeface="Arial Unicode MS"/>
                <a:cs typeface="Arial Unicode MS"/>
              </a:rPr>
              <a:t>高かったこ</a:t>
            </a:r>
            <a:r>
              <a:rPr dirty="0" sz="1100" spc="-25">
                <a:latin typeface="Arial Unicode MS"/>
                <a:cs typeface="Arial Unicode MS"/>
              </a:rPr>
              <a:t>と</a:t>
            </a:r>
            <a:r>
              <a:rPr dirty="0" sz="1100">
                <a:latin typeface="Arial Unicode MS"/>
                <a:cs typeface="Arial Unicode MS"/>
              </a:rPr>
              <a:t>で内水氾濫</a:t>
            </a:r>
            <a:r>
              <a:rPr dirty="0" sz="1100" spc="-25">
                <a:latin typeface="Arial Unicode MS"/>
                <a:cs typeface="Arial Unicode MS"/>
              </a:rPr>
              <a:t>が</a:t>
            </a:r>
            <a:r>
              <a:rPr dirty="0" sz="1100">
                <a:latin typeface="Arial Unicode MS"/>
                <a:cs typeface="Arial Unicode MS"/>
              </a:rPr>
              <a:t>起</a:t>
            </a:r>
            <a:r>
              <a:rPr dirty="0" sz="1100" spc="-25">
                <a:latin typeface="Arial Unicode MS"/>
                <a:cs typeface="Arial Unicode MS"/>
              </a:rPr>
              <a:t>き</a:t>
            </a:r>
            <a:r>
              <a:rPr dirty="0" sz="1100">
                <a:latin typeface="Arial Unicode MS"/>
                <a:cs typeface="Arial Unicode MS"/>
              </a:rPr>
              <a:t>たのである</a:t>
            </a:r>
            <a:r>
              <a:rPr dirty="0" sz="1100" spc="-50">
                <a:latin typeface="Arial Unicode MS"/>
                <a:cs typeface="Arial Unicode MS"/>
              </a:rPr>
              <a:t>。</a:t>
            </a:r>
            <a:r>
              <a:rPr dirty="0" sz="1100">
                <a:latin typeface="Arial Unicode MS"/>
                <a:cs typeface="Arial Unicode MS"/>
              </a:rPr>
              <a:t>現</a:t>
            </a:r>
            <a:r>
              <a:rPr dirty="0" sz="1100" spc="-25">
                <a:latin typeface="Arial Unicode MS"/>
                <a:cs typeface="Arial Unicode MS"/>
              </a:rPr>
              <a:t>在</a:t>
            </a:r>
            <a:r>
              <a:rPr dirty="0" sz="1100">
                <a:latin typeface="Arial Unicode MS"/>
                <a:cs typeface="Arial Unicode MS"/>
              </a:rPr>
              <a:t>は浚渫工</a:t>
            </a:r>
            <a:r>
              <a:rPr dirty="0" sz="1100" spc="-25">
                <a:latin typeface="Arial Unicode MS"/>
                <a:cs typeface="Arial Unicode MS"/>
              </a:rPr>
              <a:t>事</a:t>
            </a:r>
            <a:r>
              <a:rPr dirty="0" sz="1100">
                <a:latin typeface="Arial Unicode MS"/>
                <a:cs typeface="Arial Unicode MS"/>
              </a:rPr>
              <a:t>や治水池</a:t>
            </a:r>
            <a:r>
              <a:rPr dirty="0" sz="1100" spc="-50">
                <a:latin typeface="Arial Unicode MS"/>
                <a:cs typeface="Arial Unicode MS"/>
              </a:rPr>
              <a:t>，</a:t>
            </a:r>
            <a:r>
              <a:rPr dirty="0" sz="1100" spc="-25">
                <a:latin typeface="Arial Unicode MS"/>
                <a:cs typeface="Arial Unicode MS"/>
              </a:rPr>
              <a:t>排</a:t>
            </a:r>
            <a:r>
              <a:rPr dirty="0" sz="1100">
                <a:latin typeface="Arial Unicode MS"/>
                <a:cs typeface="Arial Unicode MS"/>
              </a:rPr>
              <a:t>水路</a:t>
            </a:r>
            <a:r>
              <a:rPr dirty="0" sz="1100" spc="-25">
                <a:latin typeface="Arial Unicode MS"/>
                <a:cs typeface="Arial Unicode MS"/>
              </a:rPr>
              <a:t>の</a:t>
            </a:r>
            <a:r>
              <a:rPr dirty="0" sz="1100">
                <a:latin typeface="Arial Unicode MS"/>
                <a:cs typeface="Arial Unicode MS"/>
              </a:rPr>
              <a:t>整</a:t>
            </a:r>
            <a:r>
              <a:rPr dirty="0" sz="1100" spc="-5">
                <a:latin typeface="Arial Unicode MS"/>
                <a:cs typeface="Arial Unicode MS"/>
              </a:rPr>
              <a:t>備</a:t>
            </a:r>
            <a:r>
              <a:rPr dirty="0" sz="1100">
                <a:latin typeface="Arial Unicode MS"/>
                <a:cs typeface="Arial Unicode MS"/>
              </a:rPr>
              <a:t>がさ れ，桜並木の美しい川</a:t>
            </a:r>
            <a:r>
              <a:rPr dirty="0" sz="1100" spc="20">
                <a:latin typeface="Arial Unicode MS"/>
                <a:cs typeface="Arial Unicode MS"/>
              </a:rPr>
              <a:t>に</a:t>
            </a:r>
            <a:r>
              <a:rPr dirty="0" sz="1100">
                <a:latin typeface="Arial Unicode MS"/>
                <a:cs typeface="Arial Unicode MS"/>
              </a:rPr>
              <a:t>生まれ変わっ</a:t>
            </a:r>
            <a:r>
              <a:rPr dirty="0" sz="1100" spc="20">
                <a:latin typeface="Arial Unicode MS"/>
                <a:cs typeface="Arial Unicode MS"/>
              </a:rPr>
              <a:t>た</a:t>
            </a:r>
            <a:r>
              <a:rPr dirty="0" sz="1100">
                <a:latin typeface="Arial Unicode MS"/>
                <a:cs typeface="Arial Unicode MS"/>
              </a:rPr>
              <a:t>。市営</a:t>
            </a:r>
            <a:r>
              <a:rPr dirty="0" sz="1100" spc="20">
                <a:latin typeface="Arial Unicode MS"/>
                <a:cs typeface="Arial Unicode MS"/>
              </a:rPr>
              <a:t>地</a:t>
            </a:r>
            <a:r>
              <a:rPr dirty="0" sz="1100">
                <a:latin typeface="Arial Unicode MS"/>
                <a:cs typeface="Arial Unicode MS"/>
              </a:rPr>
              <a:t>下鉄工事の始まりを機</a:t>
            </a:r>
            <a:r>
              <a:rPr dirty="0" sz="1100" spc="20">
                <a:latin typeface="Arial Unicode MS"/>
                <a:cs typeface="Arial Unicode MS"/>
              </a:rPr>
              <a:t>に</a:t>
            </a:r>
            <a:r>
              <a:rPr dirty="0" sz="1100">
                <a:latin typeface="Arial Unicode MS"/>
                <a:cs typeface="Arial Unicode MS"/>
              </a:rPr>
              <a:t>一家で栄区の</a:t>
            </a:r>
            <a:r>
              <a:rPr dirty="0" sz="1100" spc="20">
                <a:latin typeface="Arial Unicode MS"/>
                <a:cs typeface="Arial Unicode MS"/>
              </a:rPr>
              <a:t>高</a:t>
            </a:r>
            <a:r>
              <a:rPr dirty="0" sz="1100">
                <a:latin typeface="Arial Unicode MS"/>
                <a:cs typeface="Arial Unicode MS"/>
              </a:rPr>
              <a:t>台に転</a:t>
            </a:r>
            <a:r>
              <a:rPr dirty="0" sz="1100" spc="20">
                <a:latin typeface="Arial Unicode MS"/>
                <a:cs typeface="Arial Unicode MS"/>
              </a:rPr>
              <a:t>住</a:t>
            </a:r>
            <a:r>
              <a:rPr dirty="0" sz="1100">
                <a:latin typeface="Arial Unicode MS"/>
                <a:cs typeface="Arial Unicode MS"/>
              </a:rPr>
              <a:t>。</a:t>
            </a:r>
            <a:r>
              <a:rPr dirty="0" sz="1100" spc="105">
                <a:latin typeface="Arial Unicode MS"/>
                <a:cs typeface="Arial Unicode MS"/>
              </a:rPr>
              <a:t>1981 </a:t>
            </a:r>
            <a:r>
              <a:rPr dirty="0" sz="1100" spc="-295">
                <a:latin typeface="Arial Unicode MS"/>
                <a:cs typeface="Arial Unicode MS"/>
              </a:rPr>
              <a:t> </a:t>
            </a:r>
            <a:r>
              <a:rPr dirty="0" sz="1100">
                <a:latin typeface="Arial Unicode MS"/>
                <a:cs typeface="Arial Unicode MS"/>
              </a:rPr>
              <a:t>年から県立教育</a:t>
            </a:r>
            <a:r>
              <a:rPr dirty="0" sz="1100" spc="-25">
                <a:latin typeface="Arial Unicode MS"/>
                <a:cs typeface="Arial Unicode MS"/>
              </a:rPr>
              <a:t>セ</a:t>
            </a:r>
            <a:r>
              <a:rPr dirty="0" sz="1100">
                <a:latin typeface="Arial Unicode MS"/>
                <a:cs typeface="Arial Unicode MS"/>
              </a:rPr>
              <a:t>ンター奉職</a:t>
            </a:r>
            <a:r>
              <a:rPr dirty="0" sz="1100" spc="-25">
                <a:latin typeface="Arial Unicode MS"/>
                <a:cs typeface="Arial Unicode MS"/>
              </a:rPr>
              <a:t>。</a:t>
            </a:r>
            <a:r>
              <a:rPr dirty="0" sz="1100">
                <a:latin typeface="Arial Unicode MS"/>
                <a:cs typeface="Arial Unicode MS"/>
              </a:rPr>
              <a:t>結婚を機</a:t>
            </a:r>
            <a:r>
              <a:rPr dirty="0" sz="1100" spc="-5">
                <a:latin typeface="Arial Unicode MS"/>
                <a:cs typeface="Arial Unicode MS"/>
              </a:rPr>
              <a:t>に</a:t>
            </a:r>
            <a:r>
              <a:rPr dirty="0" sz="1100">
                <a:latin typeface="Arial Unicode MS"/>
                <a:cs typeface="Arial Unicode MS"/>
              </a:rPr>
              <a:t>標高</a:t>
            </a:r>
            <a:r>
              <a:rPr dirty="0" sz="1100" spc="-35">
                <a:latin typeface="Arial Unicode MS"/>
                <a:cs typeface="Arial Unicode MS"/>
              </a:rPr>
              <a:t> </a:t>
            </a:r>
            <a:r>
              <a:rPr dirty="0" sz="1100" spc="65">
                <a:latin typeface="Arial Unicode MS"/>
                <a:cs typeface="Arial Unicode MS"/>
              </a:rPr>
              <a:t>36ｍ</a:t>
            </a:r>
            <a:r>
              <a:rPr dirty="0" sz="1100">
                <a:latin typeface="Arial Unicode MS"/>
                <a:cs typeface="Arial Unicode MS"/>
              </a:rPr>
              <a:t>の相模野台</a:t>
            </a:r>
            <a:r>
              <a:rPr dirty="0" sz="1100" spc="-25">
                <a:latin typeface="Arial Unicode MS"/>
                <a:cs typeface="Arial Unicode MS"/>
              </a:rPr>
              <a:t>地</a:t>
            </a:r>
            <a:r>
              <a:rPr dirty="0" sz="1100">
                <a:latin typeface="Arial Unicode MS"/>
                <a:cs typeface="Arial Unicode MS"/>
              </a:rPr>
              <a:t>斜面を宅地</a:t>
            </a:r>
            <a:r>
              <a:rPr dirty="0" sz="1100" spc="-25">
                <a:latin typeface="Arial Unicode MS"/>
                <a:cs typeface="Arial Unicode MS"/>
              </a:rPr>
              <a:t>化</a:t>
            </a:r>
            <a:r>
              <a:rPr dirty="0" sz="1100">
                <a:latin typeface="Arial Unicode MS"/>
                <a:cs typeface="Arial Unicode MS"/>
              </a:rPr>
              <a:t>した住宅</a:t>
            </a:r>
            <a:r>
              <a:rPr dirty="0" sz="1100" spc="-5">
                <a:latin typeface="Arial Unicode MS"/>
                <a:cs typeface="Arial Unicode MS"/>
              </a:rPr>
              <a:t>地</a:t>
            </a:r>
            <a:r>
              <a:rPr dirty="0" sz="1100" spc="-25">
                <a:latin typeface="Arial Unicode MS"/>
                <a:cs typeface="Arial Unicode MS"/>
              </a:rPr>
              <a:t>に</a:t>
            </a:r>
            <a:r>
              <a:rPr dirty="0" sz="1100">
                <a:latin typeface="Arial Unicode MS"/>
                <a:cs typeface="Arial Unicode MS"/>
              </a:rPr>
              <a:t>転</a:t>
            </a:r>
            <a:r>
              <a:rPr dirty="0" sz="1100" spc="-25">
                <a:latin typeface="Arial Unicode MS"/>
                <a:cs typeface="Arial Unicode MS"/>
              </a:rPr>
              <a:t>住</a:t>
            </a:r>
            <a:r>
              <a:rPr dirty="0" sz="1100">
                <a:latin typeface="Arial Unicode MS"/>
                <a:cs typeface="Arial Unicode MS"/>
              </a:rPr>
              <a:t>した。</a:t>
            </a:r>
            <a:endParaRPr sz="1100">
              <a:latin typeface="Arial Unicode MS"/>
              <a:cs typeface="Arial Unicode MS"/>
            </a:endParaRPr>
          </a:p>
        </p:txBody>
      </p:sp>
      <p:sp>
        <p:nvSpPr>
          <p:cNvPr id="5" name="object 5"/>
          <p:cNvSpPr txBox="1"/>
          <p:nvPr/>
        </p:nvSpPr>
        <p:spPr>
          <a:xfrm>
            <a:off x="426212" y="6314947"/>
            <a:ext cx="2555240" cy="208279"/>
          </a:xfrm>
          <a:prstGeom prst="rect">
            <a:avLst/>
          </a:prstGeom>
        </p:spPr>
        <p:txBody>
          <a:bodyPr wrap="square" lIns="0" tIns="12700" rIns="0" bIns="0" rtlCol="0" vert="horz">
            <a:spAutoFit/>
          </a:bodyPr>
          <a:lstStyle/>
          <a:p>
            <a:pPr marL="12700">
              <a:lnSpc>
                <a:spcPct val="100000"/>
              </a:lnSpc>
              <a:spcBef>
                <a:spcPts val="100"/>
              </a:spcBef>
              <a:tabLst>
                <a:tab pos="316865" algn="l"/>
              </a:tabLst>
            </a:pPr>
            <a:r>
              <a:rPr dirty="0" sz="1200">
                <a:latin typeface="Arial Unicode MS"/>
                <a:cs typeface="Arial Unicode MS"/>
              </a:rPr>
              <a:t>２	令和３年</a:t>
            </a:r>
            <a:r>
              <a:rPr dirty="0" sz="1200" spc="45">
                <a:latin typeface="Arial Unicode MS"/>
                <a:cs typeface="Arial Unicode MS"/>
              </a:rPr>
              <a:t>(</a:t>
            </a:r>
            <a:r>
              <a:rPr dirty="0" sz="1200" spc="100">
                <a:latin typeface="Arial Unicode MS"/>
                <a:cs typeface="Arial Unicode MS"/>
              </a:rPr>
              <a:t>2</a:t>
            </a:r>
            <a:r>
              <a:rPr dirty="0" sz="1200" spc="120">
                <a:latin typeface="Arial Unicode MS"/>
                <a:cs typeface="Arial Unicode MS"/>
              </a:rPr>
              <a:t>02</a:t>
            </a:r>
            <a:r>
              <a:rPr dirty="0" sz="1200" spc="114">
                <a:latin typeface="Arial Unicode MS"/>
                <a:cs typeface="Arial Unicode MS"/>
              </a:rPr>
              <a:t>1</a:t>
            </a:r>
            <a:r>
              <a:rPr dirty="0" sz="1200" spc="-40">
                <a:latin typeface="Arial Unicode MS"/>
                <a:cs typeface="Arial Unicode MS"/>
              </a:rPr>
              <a:t> </a:t>
            </a:r>
            <a:r>
              <a:rPr dirty="0" sz="1200">
                <a:latin typeface="Arial Unicode MS"/>
                <a:cs typeface="Arial Unicode MS"/>
              </a:rPr>
              <a:t>年</a:t>
            </a:r>
            <a:r>
              <a:rPr dirty="0" sz="1200" spc="25">
                <a:latin typeface="Arial Unicode MS"/>
                <a:cs typeface="Arial Unicode MS"/>
              </a:rPr>
              <a:t>)</a:t>
            </a:r>
            <a:r>
              <a:rPr dirty="0" sz="1200">
                <a:latin typeface="Arial Unicode MS"/>
                <a:cs typeface="Arial Unicode MS"/>
              </a:rPr>
              <a:t>の天候の特徴</a:t>
            </a:r>
            <a:endParaRPr sz="1200">
              <a:latin typeface="Arial Unicode MS"/>
              <a:cs typeface="Arial Unicode MS"/>
            </a:endParaRPr>
          </a:p>
        </p:txBody>
      </p:sp>
      <p:sp>
        <p:nvSpPr>
          <p:cNvPr id="6" name="object 6"/>
          <p:cNvSpPr txBox="1"/>
          <p:nvPr/>
        </p:nvSpPr>
        <p:spPr>
          <a:xfrm>
            <a:off x="578612" y="6510020"/>
            <a:ext cx="6383655" cy="2058670"/>
          </a:xfrm>
          <a:prstGeom prst="rect">
            <a:avLst/>
          </a:prstGeom>
        </p:spPr>
        <p:txBody>
          <a:bodyPr wrap="square" lIns="0" tIns="33655" rIns="0" bIns="0" rtlCol="0" vert="horz">
            <a:spAutoFit/>
          </a:bodyPr>
          <a:lstStyle/>
          <a:p>
            <a:pPr marL="12700">
              <a:lnSpc>
                <a:spcPct val="100000"/>
              </a:lnSpc>
              <a:spcBef>
                <a:spcPts val="265"/>
              </a:spcBef>
            </a:pPr>
            <a:r>
              <a:rPr dirty="0" sz="1200" spc="50">
                <a:latin typeface="Arial Unicode MS"/>
                <a:cs typeface="Arial Unicode MS"/>
              </a:rPr>
              <a:t>■</a:t>
            </a:r>
            <a:r>
              <a:rPr dirty="0" sz="1200" spc="85">
                <a:latin typeface="Arial Unicode MS"/>
                <a:cs typeface="Arial Unicode MS"/>
              </a:rPr>
              <a:t>関東の梅雨</a:t>
            </a:r>
            <a:r>
              <a:rPr dirty="0" sz="1200">
                <a:latin typeface="Arial Unicode MS"/>
                <a:cs typeface="Arial Unicode MS"/>
              </a:rPr>
              <a:t>と近畿・東海の比較</a:t>
            </a:r>
            <a:endParaRPr sz="1200">
              <a:latin typeface="Arial Unicode MS"/>
              <a:cs typeface="Arial Unicode MS"/>
            </a:endParaRPr>
          </a:p>
          <a:p>
            <a:pPr marL="165100" marR="5080">
              <a:lnSpc>
                <a:spcPct val="111700"/>
              </a:lnSpc>
            </a:pPr>
            <a:r>
              <a:rPr dirty="0" sz="1200">
                <a:latin typeface="Arial Unicode MS"/>
                <a:cs typeface="Arial Unicode MS"/>
              </a:rPr>
              <a:t>関東地方の梅雨入りは平年より７日遅く，梅雨明けは３日早い。期間は</a:t>
            </a:r>
            <a:r>
              <a:rPr dirty="0" sz="1200" spc="-75">
                <a:latin typeface="Arial Unicode MS"/>
                <a:cs typeface="Arial Unicode MS"/>
              </a:rPr>
              <a:t> </a:t>
            </a:r>
            <a:r>
              <a:rPr dirty="0" sz="1200" spc="114">
                <a:latin typeface="Arial Unicode MS"/>
                <a:cs typeface="Arial Unicode MS"/>
              </a:rPr>
              <a:t>32</a:t>
            </a:r>
            <a:r>
              <a:rPr dirty="0" sz="1200" spc="-6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過去最短） </a:t>
            </a:r>
            <a:r>
              <a:rPr dirty="0" sz="1200" spc="5">
                <a:latin typeface="Arial Unicode MS"/>
                <a:cs typeface="Arial Unicode MS"/>
              </a:rPr>
              <a:t> </a:t>
            </a:r>
            <a:r>
              <a:rPr dirty="0" sz="1200">
                <a:latin typeface="Arial Unicode MS"/>
                <a:cs typeface="Arial Unicode MS"/>
              </a:rPr>
              <a:t>近畿・東海地方の梅雨入りは平年より</a:t>
            </a:r>
            <a:r>
              <a:rPr dirty="0" sz="1200" spc="-80">
                <a:latin typeface="Arial Unicode MS"/>
                <a:cs typeface="Arial Unicode MS"/>
              </a:rPr>
              <a:t> </a:t>
            </a:r>
            <a:r>
              <a:rPr dirty="0" sz="1200" spc="114">
                <a:latin typeface="Arial Unicode MS"/>
                <a:cs typeface="Arial Unicode MS"/>
              </a:rPr>
              <a:t>21</a:t>
            </a:r>
            <a:r>
              <a:rPr dirty="0" sz="1200" spc="-65">
                <a:latin typeface="Arial Unicode MS"/>
                <a:cs typeface="Arial Unicode MS"/>
              </a:rPr>
              <a:t> </a:t>
            </a:r>
            <a:r>
              <a:rPr dirty="0" sz="1200">
                <a:latin typeface="Arial Unicode MS"/>
                <a:cs typeface="Arial Unicode MS"/>
              </a:rPr>
              <a:t>日早く，梅雨明けは２日早い。</a:t>
            </a:r>
            <a:r>
              <a:rPr dirty="0" sz="1200" spc="114">
                <a:latin typeface="Arial Unicode MS"/>
                <a:cs typeface="Arial Unicode MS"/>
              </a:rPr>
              <a:t>62</a:t>
            </a:r>
            <a:r>
              <a:rPr dirty="0" sz="1200" spc="-7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過去最長）</a:t>
            </a:r>
            <a:endParaRPr sz="1200">
              <a:latin typeface="Arial Unicode MS"/>
              <a:cs typeface="Arial Unicode MS"/>
            </a:endParaRPr>
          </a:p>
          <a:p>
            <a:pPr marL="165735" indent="-153035">
              <a:lnSpc>
                <a:spcPct val="100000"/>
              </a:lnSpc>
              <a:spcBef>
                <a:spcPts val="145"/>
              </a:spcBef>
              <a:buSzPct val="91666"/>
              <a:buChar char="■"/>
              <a:tabLst>
                <a:tab pos="165735" algn="l"/>
              </a:tabLst>
            </a:pPr>
            <a:r>
              <a:rPr dirty="0" sz="1200">
                <a:latin typeface="Arial Unicode MS"/>
                <a:cs typeface="Arial Unicode MS"/>
              </a:rPr>
              <a:t>関東地方梅雨明け</a:t>
            </a:r>
            <a:r>
              <a:rPr dirty="0" sz="1200" spc="-50">
                <a:latin typeface="Arial Unicode MS"/>
                <a:cs typeface="Arial Unicode MS"/>
              </a:rPr>
              <a:t> </a:t>
            </a:r>
            <a:r>
              <a:rPr dirty="0" sz="1200" spc="180">
                <a:latin typeface="Arial Unicode MS"/>
                <a:cs typeface="Arial Unicode MS"/>
              </a:rPr>
              <a:t>7/</a:t>
            </a:r>
            <a:r>
              <a:rPr dirty="0" sz="1200" spc="120">
                <a:latin typeface="Arial Unicode MS"/>
                <a:cs typeface="Arial Unicode MS"/>
              </a:rPr>
              <a:t>16</a:t>
            </a:r>
            <a:r>
              <a:rPr dirty="0" sz="1200">
                <a:latin typeface="Arial Unicode MS"/>
                <a:cs typeface="Arial Unicode MS"/>
              </a:rPr>
              <a:t>，冷夏（短い夏</a:t>
            </a:r>
            <a:r>
              <a:rPr dirty="0" sz="1200" spc="-25">
                <a:latin typeface="Arial Unicode MS"/>
                <a:cs typeface="Arial Unicode MS"/>
              </a:rPr>
              <a:t>）</a:t>
            </a:r>
            <a:r>
              <a:rPr dirty="0" sz="1200">
                <a:latin typeface="Arial Unicode MS"/>
                <a:cs typeface="Arial Unicode MS"/>
              </a:rPr>
              <a:t>と迷走台風８号東北上陸（７月下旬）</a:t>
            </a:r>
            <a:endParaRPr sz="1200">
              <a:latin typeface="Arial Unicode MS"/>
              <a:cs typeface="Arial Unicode MS"/>
            </a:endParaRPr>
          </a:p>
          <a:p>
            <a:pPr marL="12700">
              <a:lnSpc>
                <a:spcPct val="100000"/>
              </a:lnSpc>
              <a:spcBef>
                <a:spcPts val="170"/>
              </a:spcBef>
            </a:pPr>
            <a:r>
              <a:rPr dirty="0" sz="1200" spc="10">
                <a:latin typeface="Arial Unicode MS"/>
                <a:cs typeface="Arial Unicode MS"/>
              </a:rPr>
              <a:t>■</a:t>
            </a:r>
            <a:r>
              <a:rPr dirty="0" sz="1200" spc="20">
                <a:latin typeface="Arial Unicode MS"/>
                <a:cs typeface="Arial Unicode MS"/>
              </a:rPr>
              <a:t>秋雨前線（長雨と西日本水害，８月上旬</a:t>
            </a:r>
            <a:r>
              <a:rPr dirty="0" sz="1200" spc="100">
                <a:latin typeface="Arial Unicode MS"/>
                <a:cs typeface="Arial Unicode MS"/>
              </a:rPr>
              <a:t>～8/18）</a:t>
            </a:r>
            <a:endParaRPr sz="1200">
              <a:latin typeface="Arial Unicode MS"/>
              <a:cs typeface="Arial Unicode MS"/>
            </a:endParaRPr>
          </a:p>
          <a:p>
            <a:pPr marL="12700">
              <a:lnSpc>
                <a:spcPct val="100000"/>
              </a:lnSpc>
              <a:spcBef>
                <a:spcPts val="165"/>
              </a:spcBef>
            </a:pPr>
            <a:r>
              <a:rPr dirty="0" sz="1200" spc="50">
                <a:latin typeface="Arial Unicode MS"/>
                <a:cs typeface="Arial Unicode MS"/>
              </a:rPr>
              <a:t>■</a:t>
            </a:r>
            <a:r>
              <a:rPr dirty="0" sz="1200" spc="85">
                <a:latin typeface="Arial Unicode MS"/>
                <a:cs typeface="Arial Unicode MS"/>
              </a:rPr>
              <a:t>台風（台風</a:t>
            </a:r>
            <a:r>
              <a:rPr dirty="0" sz="1200" spc="-65">
                <a:latin typeface="Arial Unicode MS"/>
                <a:cs typeface="Arial Unicode MS"/>
              </a:rPr>
              <a:t> </a:t>
            </a:r>
            <a:r>
              <a:rPr dirty="0" sz="1200" spc="114">
                <a:latin typeface="Arial Unicode MS"/>
                <a:cs typeface="Arial Unicode MS"/>
              </a:rPr>
              <a:t>14</a:t>
            </a:r>
            <a:r>
              <a:rPr dirty="0" sz="1200" spc="-50">
                <a:latin typeface="Arial Unicode MS"/>
                <a:cs typeface="Arial Unicode MS"/>
              </a:rPr>
              <a:t> </a:t>
            </a:r>
            <a:r>
              <a:rPr dirty="0" sz="1200">
                <a:latin typeface="Arial Unicode MS"/>
                <a:cs typeface="Arial Unicode MS"/>
              </a:rPr>
              <a:t>号西</a:t>
            </a:r>
            <a:r>
              <a:rPr dirty="0" sz="1200" spc="340">
                <a:latin typeface="Arial Unicode MS"/>
                <a:cs typeface="Arial Unicode MS"/>
              </a:rPr>
              <a:t>→</a:t>
            </a:r>
            <a:r>
              <a:rPr dirty="0" sz="1200">
                <a:latin typeface="Arial Unicode MS"/>
                <a:cs typeface="Arial Unicode MS"/>
              </a:rPr>
              <a:t>東へ，台風</a:t>
            </a:r>
            <a:r>
              <a:rPr dirty="0" sz="1200" spc="-60">
                <a:latin typeface="Arial Unicode MS"/>
                <a:cs typeface="Arial Unicode MS"/>
              </a:rPr>
              <a:t> </a:t>
            </a:r>
            <a:r>
              <a:rPr dirty="0" sz="1200" spc="114">
                <a:latin typeface="Arial Unicode MS"/>
                <a:cs typeface="Arial Unicode MS"/>
              </a:rPr>
              <a:t>16</a:t>
            </a:r>
            <a:r>
              <a:rPr dirty="0" sz="1200" spc="-50">
                <a:latin typeface="Arial Unicode MS"/>
                <a:cs typeface="Arial Unicode MS"/>
              </a:rPr>
              <a:t> </a:t>
            </a:r>
            <a:r>
              <a:rPr dirty="0" sz="1200">
                <a:latin typeface="Arial Unicode MS"/>
                <a:cs typeface="Arial Unicode MS"/>
              </a:rPr>
              <a:t>号大型強い台風</a:t>
            </a:r>
            <a:r>
              <a:rPr dirty="0" sz="1200" spc="20">
                <a:latin typeface="Arial Unicode MS"/>
                <a:cs typeface="Arial Unicode MS"/>
              </a:rPr>
              <a:t>→</a:t>
            </a:r>
            <a:r>
              <a:rPr dirty="0" sz="1200" spc="30">
                <a:latin typeface="Arial Unicode MS"/>
                <a:cs typeface="Arial Unicode MS"/>
              </a:rPr>
              <a:t>房総半島をかすめる）</a:t>
            </a:r>
            <a:endParaRPr sz="1200">
              <a:latin typeface="Arial Unicode MS"/>
              <a:cs typeface="Arial Unicode MS"/>
            </a:endParaRPr>
          </a:p>
          <a:p>
            <a:pPr marL="12700">
              <a:lnSpc>
                <a:spcPct val="100000"/>
              </a:lnSpc>
              <a:spcBef>
                <a:spcPts val="145"/>
              </a:spcBef>
            </a:pPr>
            <a:r>
              <a:rPr dirty="0" sz="1200" spc="40">
                <a:latin typeface="Arial Unicode MS"/>
                <a:cs typeface="Arial Unicode MS"/>
              </a:rPr>
              <a:t>■</a:t>
            </a:r>
            <a:r>
              <a:rPr dirty="0" sz="1200" spc="70">
                <a:latin typeface="Arial Unicode MS"/>
                <a:cs typeface="Arial Unicode MS"/>
              </a:rPr>
              <a:t>秋の高気圧</a:t>
            </a:r>
            <a:r>
              <a:rPr dirty="0" sz="1200" spc="100">
                <a:latin typeface="Arial Unicode MS"/>
                <a:cs typeface="Arial Unicode MS"/>
              </a:rPr>
              <a:t>（10</a:t>
            </a:r>
            <a:r>
              <a:rPr dirty="0" sz="1200" spc="-75">
                <a:latin typeface="Arial Unicode MS"/>
                <a:cs typeface="Arial Unicode MS"/>
              </a:rPr>
              <a:t> </a:t>
            </a:r>
            <a:r>
              <a:rPr dirty="0" sz="1200">
                <a:latin typeface="Arial Unicode MS"/>
                <a:cs typeface="Arial Unicode MS"/>
              </a:rPr>
              <a:t>月上旬～下旬）短い残暑と秋晴れ</a:t>
            </a:r>
            <a:endParaRPr sz="1200">
              <a:latin typeface="Arial Unicode MS"/>
              <a:cs typeface="Arial Unicode MS"/>
            </a:endParaRPr>
          </a:p>
          <a:p>
            <a:pPr marL="12700">
              <a:lnSpc>
                <a:spcPct val="100000"/>
              </a:lnSpc>
              <a:spcBef>
                <a:spcPts val="170"/>
              </a:spcBef>
            </a:pPr>
            <a:r>
              <a:rPr dirty="0" sz="1200" spc="15">
                <a:latin typeface="Arial Unicode MS"/>
                <a:cs typeface="Arial Unicode MS"/>
              </a:rPr>
              <a:t>■</a:t>
            </a:r>
            <a:r>
              <a:rPr dirty="0" sz="1200" spc="25">
                <a:latin typeface="Arial Unicode MS"/>
                <a:cs typeface="Arial Unicode MS"/>
              </a:rPr>
              <a:t>日本海低気圧の発達と寒冷前線の通過</a:t>
            </a:r>
            <a:r>
              <a:rPr dirty="0" sz="1200" spc="80">
                <a:latin typeface="Arial Unicode MS"/>
                <a:cs typeface="Arial Unicode MS"/>
              </a:rPr>
              <a:t>（11</a:t>
            </a:r>
            <a:r>
              <a:rPr dirty="0" sz="1200" spc="-80">
                <a:latin typeface="Arial Unicode MS"/>
                <a:cs typeface="Arial Unicode MS"/>
              </a:rPr>
              <a:t> </a:t>
            </a:r>
            <a:r>
              <a:rPr dirty="0" sz="1200">
                <a:latin typeface="Arial Unicode MS"/>
                <a:cs typeface="Arial Unicode MS"/>
              </a:rPr>
              <a:t>月上旬と下旬）竜巻発生</a:t>
            </a:r>
            <a:endParaRPr sz="1200">
              <a:latin typeface="Arial Unicode MS"/>
              <a:cs typeface="Arial Unicode MS"/>
            </a:endParaRPr>
          </a:p>
          <a:p>
            <a:pPr marL="12700">
              <a:lnSpc>
                <a:spcPct val="100000"/>
              </a:lnSpc>
              <a:spcBef>
                <a:spcPts val="165"/>
              </a:spcBef>
            </a:pPr>
            <a:r>
              <a:rPr dirty="0" sz="1200" spc="5">
                <a:latin typeface="Arial Unicode MS"/>
                <a:cs typeface="Arial Unicode MS"/>
              </a:rPr>
              <a:t>■</a:t>
            </a:r>
            <a:r>
              <a:rPr dirty="0" sz="1200" spc="10">
                <a:latin typeface="Arial Unicode MS"/>
                <a:cs typeface="Arial Unicode MS"/>
              </a:rPr>
              <a:t>南米ペルー沖の海水温の低下（ラニーニャ現象発生，これまでは平常）気象庁厳冬予測</a:t>
            </a:r>
            <a:r>
              <a:rPr dirty="0" sz="1200" spc="340">
                <a:latin typeface="Arial Unicode MS"/>
                <a:cs typeface="Arial Unicode MS"/>
              </a:rPr>
              <a:t>↓</a:t>
            </a:r>
            <a:endParaRPr sz="1200">
              <a:latin typeface="Arial Unicode MS"/>
              <a:cs typeface="Arial Unicode MS"/>
            </a:endParaRPr>
          </a:p>
          <a:p>
            <a:pPr marL="165735" indent="-153035">
              <a:lnSpc>
                <a:spcPct val="100000"/>
              </a:lnSpc>
              <a:spcBef>
                <a:spcPts val="145"/>
              </a:spcBef>
              <a:buSzPct val="91666"/>
              <a:buChar char="■"/>
              <a:tabLst>
                <a:tab pos="165735" algn="l"/>
              </a:tabLst>
            </a:pPr>
            <a:r>
              <a:rPr dirty="0" sz="1200">
                <a:latin typeface="Arial Unicode MS"/>
                <a:cs typeface="Arial Unicode MS"/>
              </a:rPr>
              <a:t>来春には平常に戻るという気象庁予想が・・・・。</a:t>
            </a:r>
            <a:endParaRPr sz="1200">
              <a:latin typeface="Arial Unicode MS"/>
              <a:cs typeface="Arial Unicode MS"/>
            </a:endParaRPr>
          </a:p>
        </p:txBody>
      </p:sp>
      <p:sp>
        <p:nvSpPr>
          <p:cNvPr id="7" name="object 7"/>
          <p:cNvSpPr txBox="1"/>
          <p:nvPr/>
        </p:nvSpPr>
        <p:spPr>
          <a:xfrm>
            <a:off x="426212" y="8802115"/>
            <a:ext cx="1379220" cy="208279"/>
          </a:xfrm>
          <a:prstGeom prst="rect">
            <a:avLst/>
          </a:prstGeom>
        </p:spPr>
        <p:txBody>
          <a:bodyPr wrap="square" lIns="0" tIns="12700" rIns="0" bIns="0" rtlCol="0" vert="horz">
            <a:spAutoFit/>
          </a:bodyPr>
          <a:lstStyle/>
          <a:p>
            <a:pPr marL="12700">
              <a:lnSpc>
                <a:spcPct val="100000"/>
              </a:lnSpc>
              <a:spcBef>
                <a:spcPts val="100"/>
              </a:spcBef>
              <a:tabLst>
                <a:tab pos="316865" algn="l"/>
              </a:tabLst>
            </a:pPr>
            <a:r>
              <a:rPr dirty="0" sz="1200">
                <a:latin typeface="Arial Unicode MS"/>
                <a:cs typeface="Arial Unicode MS"/>
              </a:rPr>
              <a:t>３	</a:t>
            </a:r>
            <a:r>
              <a:rPr dirty="0" sz="1200" spc="120">
                <a:latin typeface="Arial Unicode MS"/>
                <a:cs typeface="Arial Unicode MS"/>
              </a:rPr>
              <a:t>202</a:t>
            </a:r>
            <a:r>
              <a:rPr dirty="0" sz="1200" spc="114">
                <a:latin typeface="Arial Unicode MS"/>
                <a:cs typeface="Arial Unicode MS"/>
              </a:rPr>
              <a:t>1</a:t>
            </a:r>
            <a:r>
              <a:rPr dirty="0" sz="1200" spc="-40">
                <a:latin typeface="Arial Unicode MS"/>
                <a:cs typeface="Arial Unicode MS"/>
              </a:rPr>
              <a:t> </a:t>
            </a:r>
            <a:r>
              <a:rPr dirty="0" sz="1200">
                <a:latin typeface="Arial Unicode MS"/>
                <a:cs typeface="Arial Unicode MS"/>
              </a:rPr>
              <a:t>年の台風</a:t>
            </a:r>
            <a:endParaRPr sz="1200">
              <a:latin typeface="Arial Unicode MS"/>
              <a:cs typeface="Arial Unicode MS"/>
            </a:endParaRPr>
          </a:p>
        </p:txBody>
      </p:sp>
      <p:sp>
        <p:nvSpPr>
          <p:cNvPr id="8" name="object 8"/>
          <p:cNvSpPr txBox="1"/>
          <p:nvPr/>
        </p:nvSpPr>
        <p:spPr>
          <a:xfrm>
            <a:off x="578612" y="9021571"/>
            <a:ext cx="52070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今年の夏～秋は「エルニーニョ」でも「ラニーニャ」でもない「平常だ！」</a:t>
            </a:r>
            <a:endParaRPr sz="1200">
              <a:latin typeface="Arial Unicode MS"/>
              <a:cs typeface="Arial Unicode MS"/>
            </a:endParaRPr>
          </a:p>
        </p:txBody>
      </p:sp>
      <p:sp>
        <p:nvSpPr>
          <p:cNvPr id="9" name="object 9"/>
          <p:cNvSpPr txBox="1"/>
          <p:nvPr/>
        </p:nvSpPr>
        <p:spPr>
          <a:xfrm>
            <a:off x="578612" y="9207500"/>
            <a:ext cx="6566534" cy="632460"/>
          </a:xfrm>
          <a:prstGeom prst="rect">
            <a:avLst/>
          </a:prstGeom>
        </p:spPr>
        <p:txBody>
          <a:bodyPr wrap="square" lIns="0" tIns="31114" rIns="0" bIns="0" rtlCol="0" vert="horz">
            <a:spAutoFit/>
          </a:bodyPr>
          <a:lstStyle/>
          <a:p>
            <a:pPr marL="12700">
              <a:lnSpc>
                <a:spcPct val="100000"/>
              </a:lnSpc>
              <a:spcBef>
                <a:spcPts val="244"/>
              </a:spcBef>
            </a:pPr>
            <a:r>
              <a:rPr dirty="0" sz="1200" spc="50">
                <a:latin typeface="Arial Unicode MS"/>
                <a:cs typeface="Arial Unicode MS"/>
              </a:rPr>
              <a:t>→</a:t>
            </a:r>
            <a:r>
              <a:rPr dirty="0" sz="1200" spc="70">
                <a:latin typeface="Arial Unicode MS"/>
                <a:cs typeface="Arial Unicode MS"/>
              </a:rPr>
              <a:t>しかし，</a:t>
            </a:r>
            <a:r>
              <a:rPr dirty="0" sz="1200">
                <a:latin typeface="Arial Unicode MS"/>
                <a:cs typeface="Arial Unicode MS"/>
              </a:rPr>
              <a:t>令和</a:t>
            </a:r>
            <a:r>
              <a:rPr dirty="0" sz="1200" spc="-60">
                <a:latin typeface="Arial Unicode MS"/>
                <a:cs typeface="Arial Unicode MS"/>
              </a:rPr>
              <a:t> </a:t>
            </a:r>
            <a:r>
              <a:rPr dirty="0" sz="1200" spc="114">
                <a:latin typeface="Arial Unicode MS"/>
                <a:cs typeface="Arial Unicode MS"/>
              </a:rPr>
              <a:t>3</a:t>
            </a:r>
            <a:r>
              <a:rPr dirty="0" sz="1200" spc="-50">
                <a:latin typeface="Arial Unicode MS"/>
                <a:cs typeface="Arial Unicode MS"/>
              </a:rPr>
              <a:t> </a:t>
            </a:r>
            <a:r>
              <a:rPr dirty="0" sz="1200">
                <a:latin typeface="Arial Unicode MS"/>
                <a:cs typeface="Arial Unicode MS"/>
              </a:rPr>
              <a:t>年</a:t>
            </a:r>
            <a:r>
              <a:rPr dirty="0" sz="1200" spc="100">
                <a:latin typeface="Arial Unicode MS"/>
                <a:cs typeface="Arial Unicode MS"/>
              </a:rPr>
              <a:t>(2021</a:t>
            </a:r>
            <a:r>
              <a:rPr dirty="0" sz="1200" spc="-50">
                <a:latin typeface="Arial Unicode MS"/>
                <a:cs typeface="Arial Unicode MS"/>
              </a:rPr>
              <a:t> </a:t>
            </a:r>
            <a:r>
              <a:rPr dirty="0" sz="1200">
                <a:latin typeface="Arial Unicode MS"/>
                <a:cs typeface="Arial Unicode MS"/>
              </a:rPr>
              <a:t>年</a:t>
            </a:r>
            <a:r>
              <a:rPr dirty="0" sz="1200" spc="25">
                <a:latin typeface="Arial Unicode MS"/>
                <a:cs typeface="Arial Unicode MS"/>
              </a:rPr>
              <a:t>)</a:t>
            </a:r>
            <a:r>
              <a:rPr dirty="0" sz="1200">
                <a:latin typeface="Arial Unicode MS"/>
                <a:cs typeface="Arial Unicode MS"/>
              </a:rPr>
              <a:t>台風</a:t>
            </a:r>
            <a:r>
              <a:rPr dirty="0" sz="1200" spc="-55">
                <a:latin typeface="Arial Unicode MS"/>
                <a:cs typeface="Arial Unicode MS"/>
              </a:rPr>
              <a:t> </a:t>
            </a:r>
            <a:r>
              <a:rPr dirty="0" sz="1200" spc="114">
                <a:latin typeface="Arial Unicode MS"/>
                <a:cs typeface="Arial Unicode MS"/>
              </a:rPr>
              <a:t>8</a:t>
            </a:r>
            <a:r>
              <a:rPr dirty="0" sz="1200" spc="-50">
                <a:latin typeface="Arial Unicode MS"/>
                <a:cs typeface="Arial Unicode MS"/>
              </a:rPr>
              <a:t> </a:t>
            </a:r>
            <a:r>
              <a:rPr dirty="0" sz="1200">
                <a:latin typeface="Arial Unicode MS"/>
                <a:cs typeface="Arial Unicode MS"/>
              </a:rPr>
              <a:t>号</a:t>
            </a:r>
            <a:r>
              <a:rPr dirty="0" sz="1200" spc="10">
                <a:latin typeface="Arial Unicode MS"/>
                <a:cs typeface="Arial Unicode MS"/>
              </a:rPr>
              <a:t>,９</a:t>
            </a:r>
            <a:r>
              <a:rPr dirty="0" sz="1200" spc="20">
                <a:latin typeface="Arial Unicode MS"/>
                <a:cs typeface="Arial Unicode MS"/>
              </a:rPr>
              <a:t>号</a:t>
            </a:r>
            <a:r>
              <a:rPr dirty="0" sz="1200" spc="85">
                <a:latin typeface="Arial Unicode MS"/>
                <a:cs typeface="Arial Unicode MS"/>
              </a:rPr>
              <a:t>,11</a:t>
            </a:r>
            <a:r>
              <a:rPr dirty="0" sz="1200" spc="-50">
                <a:latin typeface="Arial Unicode MS"/>
                <a:cs typeface="Arial Unicode MS"/>
              </a:rPr>
              <a:t> </a:t>
            </a:r>
            <a:r>
              <a:rPr dirty="0" sz="1200">
                <a:latin typeface="Arial Unicode MS"/>
                <a:cs typeface="Arial Unicode MS"/>
              </a:rPr>
              <a:t>号</a:t>
            </a:r>
            <a:r>
              <a:rPr dirty="0" sz="1200" spc="85">
                <a:latin typeface="Arial Unicode MS"/>
                <a:cs typeface="Arial Unicode MS"/>
              </a:rPr>
              <a:t>,12</a:t>
            </a:r>
            <a:r>
              <a:rPr dirty="0" sz="1200" spc="-50">
                <a:latin typeface="Arial Unicode MS"/>
                <a:cs typeface="Arial Unicode MS"/>
              </a:rPr>
              <a:t> </a:t>
            </a:r>
            <a:r>
              <a:rPr dirty="0" sz="1200">
                <a:latin typeface="Arial Unicode MS"/>
                <a:cs typeface="Arial Unicode MS"/>
              </a:rPr>
              <a:t>号は教科書的ではない発生をし</a:t>
            </a:r>
            <a:r>
              <a:rPr dirty="0" sz="1200" spc="-25">
                <a:latin typeface="Arial Unicode MS"/>
                <a:cs typeface="Arial Unicode MS"/>
              </a:rPr>
              <a:t>て</a:t>
            </a:r>
            <a:r>
              <a:rPr dirty="0" sz="1200">
                <a:latin typeface="Arial Unicode MS"/>
                <a:cs typeface="Arial Unicode MS"/>
              </a:rPr>
              <a:t>いる．</a:t>
            </a:r>
            <a:endParaRPr sz="1200">
              <a:latin typeface="Arial Unicode MS"/>
              <a:cs typeface="Arial Unicode MS"/>
            </a:endParaRPr>
          </a:p>
          <a:p>
            <a:pPr marL="12700">
              <a:lnSpc>
                <a:spcPct val="100000"/>
              </a:lnSpc>
              <a:spcBef>
                <a:spcPts val="140"/>
              </a:spcBef>
            </a:pPr>
            <a:r>
              <a:rPr dirty="0" sz="1200">
                <a:latin typeface="Arial Unicode MS"/>
                <a:cs typeface="Arial Unicode MS"/>
              </a:rPr>
              <a:t>「熱帯域より高緯度で発生</a:t>
            </a:r>
            <a:r>
              <a:rPr dirty="0" sz="1200" spc="-600">
                <a:latin typeface="Arial Unicode MS"/>
                <a:cs typeface="Arial Unicode MS"/>
              </a:rPr>
              <a:t>」</a:t>
            </a:r>
            <a:r>
              <a:rPr dirty="0" sz="1200">
                <a:latin typeface="Arial Unicode MS"/>
                <a:cs typeface="Arial Unicode MS"/>
              </a:rPr>
              <a:t>「発生場所が安定していない」</a:t>
            </a:r>
            <a:endParaRPr sz="1200">
              <a:latin typeface="Arial Unicode MS"/>
              <a:cs typeface="Arial Unicode MS"/>
            </a:endParaRPr>
          </a:p>
          <a:p>
            <a:pPr marL="12700">
              <a:lnSpc>
                <a:spcPct val="100000"/>
              </a:lnSpc>
              <a:spcBef>
                <a:spcPts val="170"/>
              </a:spcBef>
            </a:pPr>
            <a:r>
              <a:rPr dirty="0" sz="1200">
                <a:latin typeface="Arial Unicode MS"/>
                <a:cs typeface="Arial Unicode MS"/>
              </a:rPr>
              <a:t>令和３年</a:t>
            </a:r>
            <a:r>
              <a:rPr dirty="0" sz="1200" spc="100">
                <a:latin typeface="Arial Unicode MS"/>
                <a:cs typeface="Arial Unicode MS"/>
              </a:rPr>
              <a:t>(2021</a:t>
            </a:r>
            <a:r>
              <a:rPr dirty="0" sz="1200" spc="-65">
                <a:latin typeface="Arial Unicode MS"/>
                <a:cs typeface="Arial Unicode MS"/>
              </a:rPr>
              <a:t> </a:t>
            </a:r>
            <a:r>
              <a:rPr dirty="0" sz="1200">
                <a:latin typeface="Arial Unicode MS"/>
                <a:cs typeface="Arial Unicode MS"/>
              </a:rPr>
              <a:t>年</a:t>
            </a:r>
            <a:r>
              <a:rPr dirty="0" sz="1200" spc="25">
                <a:latin typeface="Arial Unicode MS"/>
                <a:cs typeface="Arial Unicode MS"/>
              </a:rPr>
              <a:t>)</a:t>
            </a:r>
            <a:r>
              <a:rPr dirty="0" sz="1200">
                <a:latin typeface="Arial Unicode MS"/>
                <a:cs typeface="Arial Unicode MS"/>
              </a:rPr>
              <a:t>台風</a:t>
            </a:r>
            <a:r>
              <a:rPr dirty="0" sz="1200" spc="-70">
                <a:latin typeface="Arial Unicode MS"/>
                <a:cs typeface="Arial Unicode MS"/>
              </a:rPr>
              <a:t> </a:t>
            </a:r>
            <a:r>
              <a:rPr dirty="0" sz="1200" spc="114">
                <a:latin typeface="Arial Unicode MS"/>
                <a:cs typeface="Arial Unicode MS"/>
              </a:rPr>
              <a:t>14</a:t>
            </a:r>
            <a:r>
              <a:rPr dirty="0" sz="1200" spc="-60">
                <a:latin typeface="Arial Unicode MS"/>
                <a:cs typeface="Arial Unicode MS"/>
              </a:rPr>
              <a:t> </a:t>
            </a:r>
            <a:r>
              <a:rPr dirty="0" sz="1200">
                <a:latin typeface="Arial Unicode MS"/>
                <a:cs typeface="Arial Unicode MS"/>
              </a:rPr>
              <a:t>号</a:t>
            </a:r>
            <a:r>
              <a:rPr dirty="0" sz="1200" spc="5">
                <a:latin typeface="Arial Unicode MS"/>
                <a:cs typeface="Arial Unicode MS"/>
              </a:rPr>
              <a:t>，16</a:t>
            </a:r>
            <a:r>
              <a:rPr dirty="0" sz="1200" spc="-65">
                <a:latin typeface="Arial Unicode MS"/>
                <a:cs typeface="Arial Unicode MS"/>
              </a:rPr>
              <a:t> </a:t>
            </a:r>
            <a:r>
              <a:rPr dirty="0" sz="1200">
                <a:latin typeface="Arial Unicode MS"/>
                <a:cs typeface="Arial Unicode MS"/>
              </a:rPr>
              <a:t>号</a:t>
            </a:r>
            <a:r>
              <a:rPr dirty="0" sz="1200" spc="-220">
                <a:latin typeface="Arial Unicode MS"/>
                <a:cs typeface="Arial Unicode MS"/>
              </a:rPr>
              <a:t>は</a:t>
            </a:r>
            <a:r>
              <a:rPr dirty="0" sz="1200">
                <a:latin typeface="Arial Unicode MS"/>
                <a:cs typeface="Arial Unicode MS"/>
              </a:rPr>
              <a:t>「本土をかすめる</a:t>
            </a:r>
            <a:r>
              <a:rPr dirty="0" sz="1200" spc="-819">
                <a:latin typeface="Arial Unicode MS"/>
                <a:cs typeface="Arial Unicode MS"/>
              </a:rPr>
              <a:t>」</a:t>
            </a:r>
            <a:r>
              <a:rPr dirty="0" sz="1200">
                <a:latin typeface="Arial Unicode MS"/>
                <a:cs typeface="Arial Unicode MS"/>
              </a:rPr>
              <a:t>「途中で衰退し温帯低気圧に変わる」</a:t>
            </a:r>
            <a:endParaRPr sz="1200">
              <a:latin typeface="Arial Unicode MS"/>
              <a:cs typeface="Arial Unicode MS"/>
            </a:endParaRPr>
          </a:p>
        </p:txBody>
      </p:sp>
      <p:grpSp>
        <p:nvGrpSpPr>
          <p:cNvPr id="10" name="object 10"/>
          <p:cNvGrpSpPr/>
          <p:nvPr/>
        </p:nvGrpSpPr>
        <p:grpSpPr>
          <a:xfrm>
            <a:off x="4488179" y="3180079"/>
            <a:ext cx="2245995" cy="3085465"/>
            <a:chOff x="4488179" y="3180079"/>
            <a:chExt cx="2245995" cy="3085465"/>
          </a:xfrm>
        </p:grpSpPr>
        <p:pic>
          <p:nvPicPr>
            <p:cNvPr id="11" name="object 11"/>
            <p:cNvPicPr/>
            <p:nvPr/>
          </p:nvPicPr>
          <p:blipFill>
            <a:blip r:embed="rId2" cstate="print"/>
            <a:stretch>
              <a:fillRect/>
            </a:stretch>
          </p:blipFill>
          <p:spPr>
            <a:xfrm>
              <a:off x="4564378" y="3180079"/>
              <a:ext cx="2069495" cy="2876828"/>
            </a:xfrm>
            <a:prstGeom prst="rect">
              <a:avLst/>
            </a:prstGeom>
          </p:spPr>
        </p:pic>
        <p:pic>
          <p:nvPicPr>
            <p:cNvPr id="12" name="object 12"/>
            <p:cNvPicPr/>
            <p:nvPr/>
          </p:nvPicPr>
          <p:blipFill>
            <a:blip r:embed="rId3" cstate="print"/>
            <a:stretch>
              <a:fillRect/>
            </a:stretch>
          </p:blipFill>
          <p:spPr>
            <a:xfrm>
              <a:off x="5693332" y="4471741"/>
              <a:ext cx="130485" cy="126086"/>
            </a:xfrm>
            <a:prstGeom prst="rect">
              <a:avLst/>
            </a:prstGeom>
          </p:spPr>
        </p:pic>
        <p:sp>
          <p:nvSpPr>
            <p:cNvPr id="13" name="object 13"/>
            <p:cNvSpPr/>
            <p:nvPr/>
          </p:nvSpPr>
          <p:spPr>
            <a:xfrm>
              <a:off x="4488179" y="5981051"/>
              <a:ext cx="2245995" cy="285115"/>
            </a:xfrm>
            <a:custGeom>
              <a:avLst/>
              <a:gdLst/>
              <a:ahLst/>
              <a:cxnLst/>
              <a:rect l="l" t="t" r="r" b="b"/>
              <a:pathLst>
                <a:path w="2245995" h="285114">
                  <a:moveTo>
                    <a:pt x="2245995" y="0"/>
                  </a:moveTo>
                  <a:lnTo>
                    <a:pt x="0" y="0"/>
                  </a:lnTo>
                  <a:lnTo>
                    <a:pt x="0" y="284493"/>
                  </a:lnTo>
                  <a:lnTo>
                    <a:pt x="2245995" y="284493"/>
                  </a:lnTo>
                  <a:lnTo>
                    <a:pt x="2245995" y="0"/>
                  </a:lnTo>
                  <a:close/>
                </a:path>
              </a:pathLst>
            </a:custGeom>
            <a:solidFill>
              <a:srgbClr val="FFFFFF"/>
            </a:solidFill>
          </p:spPr>
          <p:txBody>
            <a:bodyPr wrap="square" lIns="0" tIns="0" rIns="0" bIns="0" rtlCol="0"/>
            <a:lstStyle/>
            <a:p/>
          </p:txBody>
        </p:sp>
      </p:grpSp>
      <p:sp>
        <p:nvSpPr>
          <p:cNvPr id="14" name="object 14"/>
          <p:cNvSpPr txBox="1"/>
          <p:nvPr/>
        </p:nvSpPr>
        <p:spPr>
          <a:xfrm>
            <a:off x="4488179" y="5981050"/>
            <a:ext cx="2245995" cy="285115"/>
          </a:xfrm>
          <a:prstGeom prst="rect">
            <a:avLst/>
          </a:prstGeom>
          <a:ln w="6350">
            <a:solidFill>
              <a:srgbClr val="000000"/>
            </a:solidFill>
          </a:ln>
        </p:spPr>
        <p:txBody>
          <a:bodyPr wrap="square" lIns="0" tIns="85090" rIns="0" bIns="0" rtlCol="0" vert="horz">
            <a:spAutoFit/>
          </a:bodyPr>
          <a:lstStyle/>
          <a:p>
            <a:pPr marL="107314">
              <a:lnSpc>
                <a:spcPct val="100000"/>
              </a:lnSpc>
              <a:spcBef>
                <a:spcPts val="670"/>
              </a:spcBef>
            </a:pPr>
            <a:r>
              <a:rPr dirty="0" sz="1000" spc="5">
                <a:latin typeface="Arial Unicode MS"/>
                <a:cs typeface="Arial Unicode MS"/>
              </a:rPr>
              <a:t>私のふ</a:t>
            </a:r>
            <a:r>
              <a:rPr dirty="0" sz="1000" spc="-20">
                <a:latin typeface="Arial Unicode MS"/>
                <a:cs typeface="Arial Unicode MS"/>
              </a:rPr>
              <a:t>る</a:t>
            </a:r>
            <a:r>
              <a:rPr dirty="0" sz="1000" spc="5">
                <a:latin typeface="Arial Unicode MS"/>
                <a:cs typeface="Arial Unicode MS"/>
              </a:rPr>
              <a:t>さと</a:t>
            </a:r>
            <a:r>
              <a:rPr dirty="0" sz="1000" spc="-20">
                <a:latin typeface="Arial Unicode MS"/>
                <a:cs typeface="Arial Unicode MS"/>
              </a:rPr>
              <a:t>の</a:t>
            </a:r>
            <a:r>
              <a:rPr dirty="0" sz="1000" spc="5">
                <a:latin typeface="Arial Unicode MS"/>
                <a:cs typeface="Arial Unicode MS"/>
              </a:rPr>
              <a:t>位置</a:t>
            </a:r>
            <a:r>
              <a:rPr dirty="0" sz="1000" spc="-20">
                <a:latin typeface="Arial Unicode MS"/>
                <a:cs typeface="Arial Unicode MS"/>
              </a:rPr>
              <a:t>を</a:t>
            </a:r>
            <a:r>
              <a:rPr dirty="0" sz="1000" spc="5">
                <a:latin typeface="Arial Unicode MS"/>
                <a:cs typeface="Arial Unicode MS"/>
              </a:rPr>
              <a:t>示す</a:t>
            </a:r>
            <a:r>
              <a:rPr dirty="0" sz="1000" spc="-20">
                <a:latin typeface="Arial Unicode MS"/>
                <a:cs typeface="Arial Unicode MS"/>
              </a:rPr>
              <a:t>立</a:t>
            </a:r>
            <a:r>
              <a:rPr dirty="0" sz="1000" spc="5">
                <a:latin typeface="Arial Unicode MS"/>
                <a:cs typeface="Arial Unicode MS"/>
              </a:rPr>
              <a:t>体地図</a:t>
            </a:r>
            <a:endParaRPr sz="1000">
              <a:latin typeface="Arial Unicode MS"/>
              <a:cs typeface="Arial Unicode MS"/>
            </a:endParaRPr>
          </a:p>
        </p:txBody>
      </p:sp>
      <p:sp>
        <p:nvSpPr>
          <p:cNvPr id="15" name="object 15"/>
          <p:cNvSpPr txBox="1"/>
          <p:nvPr/>
        </p:nvSpPr>
        <p:spPr>
          <a:xfrm>
            <a:off x="690880" y="3180079"/>
            <a:ext cx="3526790" cy="2983230"/>
          </a:xfrm>
          <a:prstGeom prst="rect">
            <a:avLst/>
          </a:prstGeom>
          <a:ln w="28575">
            <a:solidFill>
              <a:srgbClr val="000000"/>
            </a:solidFill>
          </a:ln>
        </p:spPr>
        <p:txBody>
          <a:bodyPr wrap="square" lIns="0" tIns="59690" rIns="0" bIns="0" rtlCol="0" vert="horz">
            <a:spAutoFit/>
          </a:bodyPr>
          <a:lstStyle/>
          <a:p>
            <a:pPr marL="1216660">
              <a:lnSpc>
                <a:spcPct val="100000"/>
              </a:lnSpc>
              <a:spcBef>
                <a:spcPts val="470"/>
              </a:spcBef>
            </a:pPr>
            <a:r>
              <a:rPr dirty="0" sz="1200">
                <a:latin typeface="Arial Unicode MS"/>
                <a:cs typeface="Arial Unicode MS"/>
              </a:rPr>
              <a:t>本日の講演内容</a:t>
            </a:r>
            <a:endParaRPr sz="1200">
              <a:latin typeface="Arial Unicode MS"/>
              <a:cs typeface="Arial Unicode MS"/>
            </a:endParaRPr>
          </a:p>
          <a:p>
            <a:pPr marL="92075" marR="490855">
              <a:lnSpc>
                <a:spcPts val="1610"/>
              </a:lnSpc>
              <a:spcBef>
                <a:spcPts val="55"/>
              </a:spcBef>
              <a:tabLst>
                <a:tab pos="372745" algn="l"/>
                <a:tab pos="1631314" algn="l"/>
              </a:tabLst>
            </a:pPr>
            <a:r>
              <a:rPr dirty="0" sz="1100">
                <a:latin typeface="Arial Unicode MS"/>
                <a:cs typeface="Arial Unicode MS"/>
              </a:rPr>
              <a:t>１</a:t>
            </a:r>
            <a:r>
              <a:rPr dirty="0" sz="1100">
                <a:latin typeface="Arial Unicode MS"/>
                <a:cs typeface="Arial Unicode MS"/>
              </a:rPr>
              <a:t>	</a:t>
            </a:r>
            <a:r>
              <a:rPr dirty="0" sz="1100">
                <a:latin typeface="Arial Unicode MS"/>
                <a:cs typeface="Arial Unicode MS"/>
              </a:rPr>
              <a:t>自己紹介及</a:t>
            </a:r>
            <a:r>
              <a:rPr dirty="0" sz="1100" spc="-25">
                <a:latin typeface="Arial Unicode MS"/>
                <a:cs typeface="Arial Unicode MS"/>
              </a:rPr>
              <a:t>び</a:t>
            </a:r>
            <a:r>
              <a:rPr dirty="0" sz="1100">
                <a:latin typeface="Arial Unicode MS"/>
                <a:cs typeface="Arial Unicode MS"/>
              </a:rPr>
              <a:t>テーマ選定</a:t>
            </a:r>
            <a:r>
              <a:rPr dirty="0" sz="1100" spc="-25">
                <a:latin typeface="Arial Unicode MS"/>
                <a:cs typeface="Arial Unicode MS"/>
              </a:rPr>
              <a:t>の</a:t>
            </a:r>
            <a:r>
              <a:rPr dirty="0" sz="1100">
                <a:latin typeface="Arial Unicode MS"/>
                <a:cs typeface="Arial Unicode MS"/>
              </a:rPr>
              <a:t>理由（資料</a:t>
            </a:r>
            <a:r>
              <a:rPr dirty="0" sz="1100" spc="-25">
                <a:latin typeface="Arial Unicode MS"/>
                <a:cs typeface="Arial Unicode MS"/>
              </a:rPr>
              <a:t>１</a:t>
            </a:r>
            <a:r>
              <a:rPr dirty="0" sz="1100">
                <a:latin typeface="Arial Unicode MS"/>
                <a:cs typeface="Arial Unicode MS"/>
              </a:rPr>
              <a:t>）  </a:t>
            </a:r>
            <a:r>
              <a:rPr dirty="0" sz="1100">
                <a:latin typeface="Arial Unicode MS"/>
                <a:cs typeface="Arial Unicode MS"/>
              </a:rPr>
              <a:t>２	今年の天候</a:t>
            </a:r>
            <a:r>
              <a:rPr dirty="0" sz="1100" spc="-25">
                <a:latin typeface="Arial Unicode MS"/>
                <a:cs typeface="Arial Unicode MS"/>
              </a:rPr>
              <a:t>の</a:t>
            </a:r>
            <a:r>
              <a:rPr dirty="0" sz="1100">
                <a:latin typeface="Arial Unicode MS"/>
                <a:cs typeface="Arial Unicode MS"/>
              </a:rPr>
              <a:t>特徴	</a:t>
            </a:r>
            <a:r>
              <a:rPr dirty="0" sz="1100" spc="35">
                <a:latin typeface="Arial Unicode MS"/>
                <a:cs typeface="Arial Unicode MS"/>
              </a:rPr>
              <a:t>(</a:t>
            </a:r>
            <a:r>
              <a:rPr dirty="0" sz="1100">
                <a:latin typeface="Arial Unicode MS"/>
                <a:cs typeface="Arial Unicode MS"/>
              </a:rPr>
              <a:t>資</a:t>
            </a:r>
            <a:r>
              <a:rPr dirty="0" sz="1100" spc="-25">
                <a:latin typeface="Arial Unicode MS"/>
                <a:cs typeface="Arial Unicode MS"/>
              </a:rPr>
              <a:t>料</a:t>
            </a:r>
            <a:r>
              <a:rPr dirty="0" sz="1100" spc="20">
                <a:latin typeface="Arial Unicode MS"/>
                <a:cs typeface="Arial Unicode MS"/>
              </a:rPr>
              <a:t>２)</a:t>
            </a:r>
            <a:endParaRPr sz="1100">
              <a:latin typeface="Arial Unicode MS"/>
              <a:cs typeface="Arial Unicode MS"/>
            </a:endParaRPr>
          </a:p>
          <a:p>
            <a:pPr marL="92075">
              <a:lnSpc>
                <a:spcPct val="100000"/>
              </a:lnSpc>
              <a:spcBef>
                <a:spcPts val="185"/>
              </a:spcBef>
              <a:tabLst>
                <a:tab pos="372745" algn="l"/>
              </a:tabLst>
            </a:pPr>
            <a:r>
              <a:rPr dirty="0" sz="1100">
                <a:latin typeface="Arial Unicode MS"/>
                <a:cs typeface="Arial Unicode MS"/>
              </a:rPr>
              <a:t>３	</a:t>
            </a:r>
            <a:r>
              <a:rPr dirty="0" sz="1100" spc="105">
                <a:latin typeface="Arial Unicode MS"/>
                <a:cs typeface="Arial Unicode MS"/>
              </a:rPr>
              <a:t>2021</a:t>
            </a:r>
            <a:r>
              <a:rPr dirty="0" sz="1100" spc="-70">
                <a:latin typeface="Arial Unicode MS"/>
                <a:cs typeface="Arial Unicode MS"/>
              </a:rPr>
              <a:t> </a:t>
            </a:r>
            <a:r>
              <a:rPr dirty="0" sz="1100">
                <a:latin typeface="Arial Unicode MS"/>
                <a:cs typeface="Arial Unicode MS"/>
              </a:rPr>
              <a:t>年の台風（</a:t>
            </a:r>
            <a:r>
              <a:rPr dirty="0" sz="1100" spc="-25">
                <a:latin typeface="Arial Unicode MS"/>
                <a:cs typeface="Arial Unicode MS"/>
              </a:rPr>
              <a:t>資</a:t>
            </a:r>
            <a:r>
              <a:rPr dirty="0" sz="1100">
                <a:latin typeface="Arial Unicode MS"/>
                <a:cs typeface="Arial Unicode MS"/>
              </a:rPr>
              <a:t>料３）</a:t>
            </a:r>
            <a:endParaRPr sz="1100">
              <a:latin typeface="Arial Unicode MS"/>
              <a:cs typeface="Arial Unicode MS"/>
            </a:endParaRPr>
          </a:p>
          <a:p>
            <a:pPr marL="372745" marR="1275080" indent="-280670">
              <a:lnSpc>
                <a:spcPts val="1610"/>
              </a:lnSpc>
              <a:spcBef>
                <a:spcPts val="75"/>
              </a:spcBef>
              <a:tabLst>
                <a:tab pos="323850" algn="l"/>
              </a:tabLst>
            </a:pPr>
            <a:r>
              <a:rPr dirty="0" sz="1100" spc="105">
                <a:latin typeface="Arial Unicode MS"/>
                <a:cs typeface="Arial Unicode MS"/>
              </a:rPr>
              <a:t>4</a:t>
            </a:r>
            <a:r>
              <a:rPr dirty="0" sz="1100" spc="105">
                <a:latin typeface="Arial Unicode MS"/>
                <a:cs typeface="Arial Unicode MS"/>
              </a:rPr>
              <a:t>	</a:t>
            </a:r>
            <a:r>
              <a:rPr dirty="0" sz="1100">
                <a:latin typeface="Arial Unicode MS"/>
                <a:cs typeface="Arial Unicode MS"/>
              </a:rPr>
              <a:t>災害の教訓</a:t>
            </a:r>
            <a:r>
              <a:rPr dirty="0" sz="1100" spc="-25">
                <a:latin typeface="Arial Unicode MS"/>
                <a:cs typeface="Arial Unicode MS"/>
              </a:rPr>
              <a:t>と</a:t>
            </a:r>
            <a:r>
              <a:rPr dirty="0" sz="1100">
                <a:latin typeface="Arial Unicode MS"/>
                <a:cs typeface="Arial Unicode MS"/>
              </a:rPr>
              <a:t>災害対策</a:t>
            </a:r>
            <a:r>
              <a:rPr dirty="0" sz="1100" spc="35">
                <a:latin typeface="Arial Unicode MS"/>
                <a:cs typeface="Arial Unicode MS"/>
              </a:rPr>
              <a:t>(</a:t>
            </a:r>
            <a:r>
              <a:rPr dirty="0" sz="1100" spc="-25">
                <a:latin typeface="Arial Unicode MS"/>
                <a:cs typeface="Arial Unicode MS"/>
              </a:rPr>
              <a:t>資</a:t>
            </a:r>
            <a:r>
              <a:rPr dirty="0" sz="1100">
                <a:latin typeface="Arial Unicode MS"/>
                <a:cs typeface="Arial Unicode MS"/>
              </a:rPr>
              <a:t>料４</a:t>
            </a:r>
            <a:r>
              <a:rPr dirty="0" sz="1100" spc="30">
                <a:latin typeface="Arial Unicode MS"/>
                <a:cs typeface="Arial Unicode MS"/>
              </a:rPr>
              <a:t>) </a:t>
            </a:r>
            <a:r>
              <a:rPr dirty="0" sz="1100">
                <a:latin typeface="Arial Unicode MS"/>
                <a:cs typeface="Arial Unicode MS"/>
              </a:rPr>
              <a:t>線状降水帯</a:t>
            </a:r>
            <a:r>
              <a:rPr dirty="0" sz="1100" spc="-25">
                <a:latin typeface="Arial Unicode MS"/>
                <a:cs typeface="Arial Unicode MS"/>
              </a:rPr>
              <a:t>の</a:t>
            </a:r>
            <a:r>
              <a:rPr dirty="0" sz="1100">
                <a:latin typeface="Arial Unicode MS"/>
                <a:cs typeface="Arial Unicode MS"/>
              </a:rPr>
              <a:t>定義と災害</a:t>
            </a:r>
            <a:r>
              <a:rPr dirty="0" sz="1100" spc="-25">
                <a:latin typeface="Arial Unicode MS"/>
                <a:cs typeface="Arial Unicode MS"/>
              </a:rPr>
              <a:t>教</a:t>
            </a:r>
            <a:r>
              <a:rPr dirty="0" sz="1100">
                <a:latin typeface="Arial Unicode MS"/>
                <a:cs typeface="Arial Unicode MS"/>
              </a:rPr>
              <a:t>訓</a:t>
            </a:r>
            <a:endParaRPr sz="1100">
              <a:latin typeface="Arial Unicode MS"/>
              <a:cs typeface="Arial Unicode MS"/>
            </a:endParaRPr>
          </a:p>
          <a:p>
            <a:pPr marL="92075" marR="768350" indent="280035">
              <a:lnSpc>
                <a:spcPts val="1580"/>
              </a:lnSpc>
              <a:spcBef>
                <a:spcPts val="20"/>
              </a:spcBef>
              <a:tabLst>
                <a:tab pos="372745" algn="l"/>
              </a:tabLst>
            </a:pPr>
            <a:r>
              <a:rPr dirty="0" sz="1100">
                <a:latin typeface="Arial Unicode MS"/>
                <a:cs typeface="Arial Unicode MS"/>
              </a:rPr>
              <a:t>災害対策基</a:t>
            </a:r>
            <a:r>
              <a:rPr dirty="0" sz="1100" spc="-25">
                <a:latin typeface="Arial Unicode MS"/>
                <a:cs typeface="Arial Unicode MS"/>
              </a:rPr>
              <a:t>本</a:t>
            </a:r>
            <a:r>
              <a:rPr dirty="0" sz="1100">
                <a:latin typeface="Arial Unicode MS"/>
                <a:cs typeface="Arial Unicode MS"/>
              </a:rPr>
              <a:t>法の改訂と</a:t>
            </a:r>
            <a:r>
              <a:rPr dirty="0" sz="1100" spc="-25">
                <a:latin typeface="Arial Unicode MS"/>
                <a:cs typeface="Arial Unicode MS"/>
              </a:rPr>
              <a:t>警</a:t>
            </a:r>
            <a:r>
              <a:rPr dirty="0" sz="1100">
                <a:latin typeface="Arial Unicode MS"/>
                <a:cs typeface="Arial Unicode MS"/>
              </a:rPr>
              <a:t>戒レベル５  </a:t>
            </a:r>
            <a:r>
              <a:rPr dirty="0" sz="1100">
                <a:latin typeface="Arial Unicode MS"/>
                <a:cs typeface="Arial Unicode MS"/>
              </a:rPr>
              <a:t>５	令和３年７</a:t>
            </a:r>
            <a:r>
              <a:rPr dirty="0" sz="1100" spc="-25">
                <a:latin typeface="Arial Unicode MS"/>
                <a:cs typeface="Arial Unicode MS"/>
              </a:rPr>
              <a:t>月</a:t>
            </a:r>
            <a:r>
              <a:rPr dirty="0" sz="1100">
                <a:latin typeface="Arial Unicode MS"/>
                <a:cs typeface="Arial Unicode MS"/>
              </a:rPr>
              <a:t>３日の天候</a:t>
            </a:r>
            <a:r>
              <a:rPr dirty="0" sz="1100" spc="-25">
                <a:latin typeface="Arial Unicode MS"/>
                <a:cs typeface="Arial Unicode MS"/>
              </a:rPr>
              <a:t>（</a:t>
            </a:r>
            <a:r>
              <a:rPr dirty="0" sz="1100">
                <a:latin typeface="Arial Unicode MS"/>
                <a:cs typeface="Arial Unicode MS"/>
              </a:rPr>
              <a:t>資料５）</a:t>
            </a:r>
            <a:endParaRPr sz="1100">
              <a:latin typeface="Arial Unicode MS"/>
              <a:cs typeface="Arial Unicode MS"/>
            </a:endParaRPr>
          </a:p>
          <a:p>
            <a:pPr marL="372745" marR="808355" indent="-280670">
              <a:lnSpc>
                <a:spcPts val="1610"/>
              </a:lnSpc>
              <a:spcBef>
                <a:spcPts val="10"/>
              </a:spcBef>
              <a:tabLst>
                <a:tab pos="372745" algn="l"/>
              </a:tabLst>
            </a:pPr>
            <a:r>
              <a:rPr dirty="0" sz="1100">
                <a:latin typeface="Arial Unicode MS"/>
                <a:cs typeface="Arial Unicode MS"/>
              </a:rPr>
              <a:t>６</a:t>
            </a:r>
            <a:r>
              <a:rPr dirty="0" sz="1100">
                <a:latin typeface="Arial Unicode MS"/>
                <a:cs typeface="Arial Unicode MS"/>
              </a:rPr>
              <a:t>	</a:t>
            </a:r>
            <a:r>
              <a:rPr dirty="0" sz="1100">
                <a:latin typeface="Arial Unicode MS"/>
                <a:cs typeface="Arial Unicode MS"/>
              </a:rPr>
              <a:t>金目川を中</a:t>
            </a:r>
            <a:r>
              <a:rPr dirty="0" sz="1100" spc="-25">
                <a:latin typeface="Arial Unicode MS"/>
                <a:cs typeface="Arial Unicode MS"/>
              </a:rPr>
              <a:t>心</a:t>
            </a:r>
            <a:r>
              <a:rPr dirty="0" sz="1100">
                <a:latin typeface="Arial Unicode MS"/>
                <a:cs typeface="Arial Unicode MS"/>
              </a:rPr>
              <a:t>とする現地</a:t>
            </a:r>
            <a:r>
              <a:rPr dirty="0" sz="1100" spc="-25">
                <a:latin typeface="Arial Unicode MS"/>
                <a:cs typeface="Arial Unicode MS"/>
              </a:rPr>
              <a:t>調</a:t>
            </a:r>
            <a:r>
              <a:rPr dirty="0" sz="1100">
                <a:latin typeface="Arial Unicode MS"/>
                <a:cs typeface="Arial Unicode MS"/>
              </a:rPr>
              <a:t>査</a:t>
            </a:r>
            <a:r>
              <a:rPr dirty="0" sz="1100" spc="35">
                <a:latin typeface="Arial Unicode MS"/>
                <a:cs typeface="Arial Unicode MS"/>
              </a:rPr>
              <a:t>(</a:t>
            </a:r>
            <a:r>
              <a:rPr dirty="0" sz="1100">
                <a:latin typeface="Arial Unicode MS"/>
                <a:cs typeface="Arial Unicode MS"/>
              </a:rPr>
              <a:t>資料</a:t>
            </a:r>
            <a:r>
              <a:rPr dirty="0" sz="1100" spc="-25">
                <a:latin typeface="Arial Unicode MS"/>
                <a:cs typeface="Arial Unicode MS"/>
              </a:rPr>
              <a:t>６</a:t>
            </a:r>
            <a:r>
              <a:rPr dirty="0" sz="1100" spc="30">
                <a:latin typeface="Arial Unicode MS"/>
                <a:cs typeface="Arial Unicode MS"/>
              </a:rPr>
              <a:t>) </a:t>
            </a:r>
            <a:r>
              <a:rPr dirty="0" sz="1100">
                <a:latin typeface="Arial Unicode MS"/>
                <a:cs typeface="Arial Unicode MS"/>
              </a:rPr>
              <a:t>降水量と河</a:t>
            </a:r>
            <a:r>
              <a:rPr dirty="0" sz="1100" spc="-25">
                <a:latin typeface="Arial Unicode MS"/>
                <a:cs typeface="Arial Unicode MS"/>
              </a:rPr>
              <a:t>川</a:t>
            </a:r>
            <a:r>
              <a:rPr dirty="0" sz="1100">
                <a:latin typeface="Arial Unicode MS"/>
                <a:cs typeface="Arial Unicode MS"/>
              </a:rPr>
              <a:t>水位情報</a:t>
            </a:r>
            <a:endParaRPr sz="1100">
              <a:latin typeface="Arial Unicode MS"/>
              <a:cs typeface="Arial Unicode MS"/>
            </a:endParaRPr>
          </a:p>
          <a:p>
            <a:pPr marL="372745">
              <a:lnSpc>
                <a:spcPct val="100000"/>
              </a:lnSpc>
              <a:spcBef>
                <a:spcPts val="160"/>
              </a:spcBef>
            </a:pPr>
            <a:r>
              <a:rPr dirty="0" sz="1100">
                <a:latin typeface="Arial Unicode MS"/>
                <a:cs typeface="Arial Unicode MS"/>
              </a:rPr>
              <a:t>現地調査</a:t>
            </a:r>
            <a:r>
              <a:rPr dirty="0" sz="1100" spc="35">
                <a:latin typeface="Arial Unicode MS"/>
                <a:cs typeface="Arial Unicode MS"/>
              </a:rPr>
              <a:t>(</a:t>
            </a:r>
            <a:r>
              <a:rPr dirty="0" sz="1100" spc="-25">
                <a:latin typeface="Arial Unicode MS"/>
                <a:cs typeface="Arial Unicode MS"/>
              </a:rPr>
              <a:t>ま</a:t>
            </a:r>
            <a:r>
              <a:rPr dirty="0" sz="1100">
                <a:latin typeface="Arial Unicode MS"/>
                <a:cs typeface="Arial Unicode MS"/>
              </a:rPr>
              <a:t>ち歩き：浸</a:t>
            </a:r>
            <a:r>
              <a:rPr dirty="0" sz="1100" spc="-25">
                <a:latin typeface="Arial Unicode MS"/>
                <a:cs typeface="Arial Unicode MS"/>
              </a:rPr>
              <a:t>水</a:t>
            </a:r>
            <a:r>
              <a:rPr dirty="0" sz="1100">
                <a:latin typeface="Arial Unicode MS"/>
                <a:cs typeface="Arial Unicode MS"/>
              </a:rPr>
              <a:t>域と微地</a:t>
            </a:r>
            <a:r>
              <a:rPr dirty="0" sz="1100" spc="-25">
                <a:latin typeface="Arial Unicode MS"/>
                <a:cs typeface="Arial Unicode MS"/>
              </a:rPr>
              <a:t>形</a:t>
            </a:r>
            <a:r>
              <a:rPr dirty="0" sz="1100" spc="35">
                <a:latin typeface="Arial Unicode MS"/>
                <a:cs typeface="Arial Unicode MS"/>
              </a:rPr>
              <a:t>)</a:t>
            </a:r>
            <a:endParaRPr sz="1100">
              <a:latin typeface="Arial Unicode MS"/>
              <a:cs typeface="Arial Unicode MS"/>
            </a:endParaRPr>
          </a:p>
          <a:p>
            <a:pPr marL="92075">
              <a:lnSpc>
                <a:spcPct val="100000"/>
              </a:lnSpc>
              <a:spcBef>
                <a:spcPts val="285"/>
              </a:spcBef>
              <a:tabLst>
                <a:tab pos="372745" algn="l"/>
              </a:tabLst>
            </a:pPr>
            <a:r>
              <a:rPr dirty="0" sz="1100">
                <a:latin typeface="Arial Unicode MS"/>
                <a:cs typeface="Arial Unicode MS"/>
              </a:rPr>
              <a:t>７	まとめと課</a:t>
            </a:r>
            <a:r>
              <a:rPr dirty="0" sz="1100" spc="-25">
                <a:latin typeface="Arial Unicode MS"/>
                <a:cs typeface="Arial Unicode MS"/>
              </a:rPr>
              <a:t>題</a:t>
            </a:r>
            <a:r>
              <a:rPr dirty="0" sz="1100">
                <a:latin typeface="Arial Unicode MS"/>
                <a:cs typeface="Arial Unicode MS"/>
              </a:rPr>
              <a:t>（資料７）</a:t>
            </a:r>
            <a:endParaRPr sz="1100">
              <a:latin typeface="Arial Unicode MS"/>
              <a:cs typeface="Arial Unicode MS"/>
            </a:endParaRPr>
          </a:p>
          <a:p>
            <a:pPr marL="372745">
              <a:lnSpc>
                <a:spcPct val="100000"/>
              </a:lnSpc>
              <a:spcBef>
                <a:spcPts val="290"/>
              </a:spcBef>
            </a:pPr>
            <a:r>
              <a:rPr dirty="0" sz="1100">
                <a:latin typeface="Arial Unicode MS"/>
                <a:cs typeface="Arial Unicode MS"/>
              </a:rPr>
              <a:t>防災まち歩きで</a:t>
            </a:r>
            <a:r>
              <a:rPr dirty="0" sz="1100" spc="-25">
                <a:latin typeface="Arial Unicode MS"/>
                <a:cs typeface="Arial Unicode MS"/>
              </a:rPr>
              <a:t>率</a:t>
            </a:r>
            <a:r>
              <a:rPr dirty="0" sz="1100">
                <a:latin typeface="Arial Unicode MS"/>
                <a:cs typeface="Arial Unicode MS"/>
              </a:rPr>
              <a:t>先避難計画</a:t>
            </a:r>
            <a:r>
              <a:rPr dirty="0" sz="1100" spc="-25">
                <a:latin typeface="Arial Unicode MS"/>
                <a:cs typeface="Arial Unicode MS"/>
              </a:rPr>
              <a:t>を</a:t>
            </a:r>
            <a:r>
              <a:rPr dirty="0" sz="1100">
                <a:latin typeface="Arial Unicode MS"/>
                <a:cs typeface="Arial Unicode MS"/>
              </a:rPr>
              <a:t>立て</a:t>
            </a:r>
            <a:endParaRPr sz="1100">
              <a:latin typeface="Arial Unicode MS"/>
              <a:cs typeface="Arial Unicode MS"/>
            </a:endParaRPr>
          </a:p>
          <a:p>
            <a:pPr marL="92075">
              <a:lnSpc>
                <a:spcPct val="100000"/>
              </a:lnSpc>
              <a:spcBef>
                <a:spcPts val="290"/>
              </a:spcBef>
              <a:tabLst>
                <a:tab pos="372745" algn="l"/>
              </a:tabLst>
            </a:pPr>
            <a:r>
              <a:rPr dirty="0" sz="1100">
                <a:latin typeface="Arial Unicode MS"/>
                <a:cs typeface="Arial Unicode MS"/>
              </a:rPr>
              <a:t>８	自主避難の</a:t>
            </a:r>
            <a:r>
              <a:rPr dirty="0" sz="1100" spc="-25">
                <a:latin typeface="Arial Unicode MS"/>
                <a:cs typeface="Arial Unicode MS"/>
              </a:rPr>
              <a:t>た</a:t>
            </a:r>
            <a:r>
              <a:rPr dirty="0" sz="1100">
                <a:latin typeface="Arial Unicode MS"/>
                <a:cs typeface="Arial Unicode MS"/>
              </a:rPr>
              <a:t>めの簡易雨</a:t>
            </a:r>
            <a:r>
              <a:rPr dirty="0" sz="1100" spc="-25">
                <a:latin typeface="Arial Unicode MS"/>
                <a:cs typeface="Arial Unicode MS"/>
              </a:rPr>
              <a:t>量</a:t>
            </a:r>
            <a:r>
              <a:rPr dirty="0" sz="1100">
                <a:latin typeface="Arial Unicode MS"/>
                <a:cs typeface="Arial Unicode MS"/>
              </a:rPr>
              <a:t>計の製作（</a:t>
            </a:r>
            <a:r>
              <a:rPr dirty="0" sz="1100" spc="-25">
                <a:latin typeface="Arial Unicode MS"/>
                <a:cs typeface="Arial Unicode MS"/>
              </a:rPr>
              <a:t>資</a:t>
            </a:r>
            <a:r>
              <a:rPr dirty="0" sz="1100">
                <a:latin typeface="Arial Unicode MS"/>
                <a:cs typeface="Arial Unicode MS"/>
              </a:rPr>
              <a:t>料</a:t>
            </a:r>
            <a:r>
              <a:rPr dirty="0" sz="1100" spc="-10">
                <a:latin typeface="Arial Unicode MS"/>
                <a:cs typeface="Arial Unicode MS"/>
              </a:rPr>
              <a:t>８）</a:t>
            </a:r>
            <a:endParaRPr sz="1100">
              <a:latin typeface="Arial Unicode MS"/>
              <a:cs typeface="Arial Unicode MS"/>
            </a:endParaRPr>
          </a:p>
        </p:txBody>
      </p:sp>
      <p:sp>
        <p:nvSpPr>
          <p:cNvPr id="16" name="object 16"/>
          <p:cNvSpPr/>
          <p:nvPr/>
        </p:nvSpPr>
        <p:spPr>
          <a:xfrm>
            <a:off x="6339841" y="1379854"/>
            <a:ext cx="757555" cy="339090"/>
          </a:xfrm>
          <a:custGeom>
            <a:avLst/>
            <a:gdLst/>
            <a:ahLst/>
            <a:cxnLst/>
            <a:rect l="l" t="t" r="r" b="b"/>
            <a:pathLst>
              <a:path w="757554" h="339089">
                <a:moveTo>
                  <a:pt x="0" y="56515"/>
                </a:moveTo>
                <a:lnTo>
                  <a:pt x="4441" y="34517"/>
                </a:lnTo>
                <a:lnTo>
                  <a:pt x="16553" y="16553"/>
                </a:lnTo>
                <a:lnTo>
                  <a:pt x="34517" y="4441"/>
                </a:lnTo>
                <a:lnTo>
                  <a:pt x="56515" y="0"/>
                </a:lnTo>
                <a:lnTo>
                  <a:pt x="701039" y="0"/>
                </a:lnTo>
                <a:lnTo>
                  <a:pt x="723037" y="4441"/>
                </a:lnTo>
                <a:lnTo>
                  <a:pt x="741001" y="16553"/>
                </a:lnTo>
                <a:lnTo>
                  <a:pt x="753113" y="34517"/>
                </a:lnTo>
                <a:lnTo>
                  <a:pt x="757555" y="56515"/>
                </a:lnTo>
                <a:lnTo>
                  <a:pt x="757555" y="282574"/>
                </a:lnTo>
                <a:lnTo>
                  <a:pt x="753113" y="304572"/>
                </a:lnTo>
                <a:lnTo>
                  <a:pt x="741001" y="322536"/>
                </a:lnTo>
                <a:lnTo>
                  <a:pt x="723037" y="334648"/>
                </a:lnTo>
                <a:lnTo>
                  <a:pt x="701039" y="339090"/>
                </a:lnTo>
                <a:lnTo>
                  <a:pt x="56515" y="339090"/>
                </a:lnTo>
                <a:lnTo>
                  <a:pt x="34517" y="334648"/>
                </a:lnTo>
                <a:lnTo>
                  <a:pt x="16553" y="322536"/>
                </a:lnTo>
                <a:lnTo>
                  <a:pt x="4441" y="304572"/>
                </a:lnTo>
                <a:lnTo>
                  <a:pt x="0" y="282574"/>
                </a:lnTo>
                <a:lnTo>
                  <a:pt x="0" y="56515"/>
                </a:lnTo>
                <a:close/>
              </a:path>
            </a:pathLst>
          </a:custGeom>
          <a:ln w="12700">
            <a:solidFill>
              <a:srgbClr val="70AD47"/>
            </a:solidFill>
          </a:ln>
        </p:spPr>
        <p:txBody>
          <a:bodyPr wrap="square" lIns="0" tIns="0" rIns="0" bIns="0" rtlCol="0"/>
          <a:lstStyle/>
          <a:p/>
        </p:txBody>
      </p:sp>
      <p:sp>
        <p:nvSpPr>
          <p:cNvPr id="17" name="object 17"/>
          <p:cNvSpPr txBox="1"/>
          <p:nvPr/>
        </p:nvSpPr>
        <p:spPr>
          <a:xfrm>
            <a:off x="6467347" y="1435100"/>
            <a:ext cx="4826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資料１</a:t>
            </a:r>
            <a:endParaRPr sz="1200">
              <a:latin typeface="Arial Unicode MS"/>
              <a:cs typeface="Arial Unicode MS"/>
            </a:endParaRPr>
          </a:p>
        </p:txBody>
      </p:sp>
      <p:sp>
        <p:nvSpPr>
          <p:cNvPr id="18" name="object 18"/>
          <p:cNvSpPr/>
          <p:nvPr/>
        </p:nvSpPr>
        <p:spPr>
          <a:xfrm>
            <a:off x="6223001" y="6316343"/>
            <a:ext cx="757555" cy="339090"/>
          </a:xfrm>
          <a:custGeom>
            <a:avLst/>
            <a:gdLst/>
            <a:ahLst/>
            <a:cxnLst/>
            <a:rect l="l" t="t" r="r" b="b"/>
            <a:pathLst>
              <a:path w="757554" h="339090">
                <a:moveTo>
                  <a:pt x="0" y="56515"/>
                </a:moveTo>
                <a:lnTo>
                  <a:pt x="4441" y="34517"/>
                </a:lnTo>
                <a:lnTo>
                  <a:pt x="16553" y="16553"/>
                </a:lnTo>
                <a:lnTo>
                  <a:pt x="34517" y="4441"/>
                </a:lnTo>
                <a:lnTo>
                  <a:pt x="56515" y="0"/>
                </a:lnTo>
                <a:lnTo>
                  <a:pt x="701039" y="0"/>
                </a:lnTo>
                <a:lnTo>
                  <a:pt x="723037" y="4441"/>
                </a:lnTo>
                <a:lnTo>
                  <a:pt x="741001" y="16553"/>
                </a:lnTo>
                <a:lnTo>
                  <a:pt x="753113" y="34517"/>
                </a:lnTo>
                <a:lnTo>
                  <a:pt x="757555" y="56515"/>
                </a:lnTo>
                <a:lnTo>
                  <a:pt x="757555" y="282574"/>
                </a:lnTo>
                <a:lnTo>
                  <a:pt x="753113" y="304572"/>
                </a:lnTo>
                <a:lnTo>
                  <a:pt x="741001" y="322536"/>
                </a:lnTo>
                <a:lnTo>
                  <a:pt x="723037" y="334648"/>
                </a:lnTo>
                <a:lnTo>
                  <a:pt x="701039" y="339090"/>
                </a:lnTo>
                <a:lnTo>
                  <a:pt x="56515" y="339090"/>
                </a:lnTo>
                <a:lnTo>
                  <a:pt x="34517" y="334648"/>
                </a:lnTo>
                <a:lnTo>
                  <a:pt x="16553" y="322536"/>
                </a:lnTo>
                <a:lnTo>
                  <a:pt x="4441" y="304572"/>
                </a:lnTo>
                <a:lnTo>
                  <a:pt x="0" y="282574"/>
                </a:lnTo>
                <a:lnTo>
                  <a:pt x="0" y="56515"/>
                </a:lnTo>
                <a:close/>
              </a:path>
            </a:pathLst>
          </a:custGeom>
          <a:ln w="12700">
            <a:solidFill>
              <a:srgbClr val="70AD47"/>
            </a:solidFill>
          </a:ln>
        </p:spPr>
        <p:txBody>
          <a:bodyPr wrap="square" lIns="0" tIns="0" rIns="0" bIns="0" rtlCol="0"/>
          <a:lstStyle/>
          <a:p/>
        </p:txBody>
      </p:sp>
      <p:sp>
        <p:nvSpPr>
          <p:cNvPr id="19" name="object 19"/>
          <p:cNvSpPr txBox="1"/>
          <p:nvPr/>
        </p:nvSpPr>
        <p:spPr>
          <a:xfrm>
            <a:off x="6348476" y="6372859"/>
            <a:ext cx="4826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資料２</a:t>
            </a:r>
            <a:endParaRPr sz="1200">
              <a:latin typeface="Arial Unicode MS"/>
              <a:cs typeface="Arial Unicode MS"/>
            </a:endParaRPr>
          </a:p>
        </p:txBody>
      </p:sp>
      <p:sp>
        <p:nvSpPr>
          <p:cNvPr id="20" name="object 20"/>
          <p:cNvSpPr/>
          <p:nvPr/>
        </p:nvSpPr>
        <p:spPr>
          <a:xfrm>
            <a:off x="6228079" y="8869043"/>
            <a:ext cx="757555" cy="339090"/>
          </a:xfrm>
          <a:custGeom>
            <a:avLst/>
            <a:gdLst/>
            <a:ahLst/>
            <a:cxnLst/>
            <a:rect l="l" t="t" r="r" b="b"/>
            <a:pathLst>
              <a:path w="757554" h="339090">
                <a:moveTo>
                  <a:pt x="0" y="56515"/>
                </a:moveTo>
                <a:lnTo>
                  <a:pt x="4441" y="34517"/>
                </a:lnTo>
                <a:lnTo>
                  <a:pt x="16553" y="16553"/>
                </a:lnTo>
                <a:lnTo>
                  <a:pt x="34517" y="4441"/>
                </a:lnTo>
                <a:lnTo>
                  <a:pt x="56515" y="0"/>
                </a:lnTo>
                <a:lnTo>
                  <a:pt x="701039" y="0"/>
                </a:lnTo>
                <a:lnTo>
                  <a:pt x="723037" y="4441"/>
                </a:lnTo>
                <a:lnTo>
                  <a:pt x="741001" y="16553"/>
                </a:lnTo>
                <a:lnTo>
                  <a:pt x="753113" y="34517"/>
                </a:lnTo>
                <a:lnTo>
                  <a:pt x="757555" y="56515"/>
                </a:lnTo>
                <a:lnTo>
                  <a:pt x="757555" y="282574"/>
                </a:lnTo>
                <a:lnTo>
                  <a:pt x="753113" y="304572"/>
                </a:lnTo>
                <a:lnTo>
                  <a:pt x="741001" y="322536"/>
                </a:lnTo>
                <a:lnTo>
                  <a:pt x="723037" y="334648"/>
                </a:lnTo>
                <a:lnTo>
                  <a:pt x="701039" y="339090"/>
                </a:lnTo>
                <a:lnTo>
                  <a:pt x="56515" y="339090"/>
                </a:lnTo>
                <a:lnTo>
                  <a:pt x="34517" y="334648"/>
                </a:lnTo>
                <a:lnTo>
                  <a:pt x="16553" y="322536"/>
                </a:lnTo>
                <a:lnTo>
                  <a:pt x="4441" y="304572"/>
                </a:lnTo>
                <a:lnTo>
                  <a:pt x="0" y="282574"/>
                </a:lnTo>
                <a:lnTo>
                  <a:pt x="0" y="56515"/>
                </a:lnTo>
                <a:close/>
              </a:path>
            </a:pathLst>
          </a:custGeom>
          <a:ln w="12700">
            <a:solidFill>
              <a:srgbClr val="70AD47"/>
            </a:solidFill>
          </a:ln>
        </p:spPr>
        <p:txBody>
          <a:bodyPr wrap="square" lIns="0" tIns="0" rIns="0" bIns="0" rtlCol="0"/>
          <a:lstStyle/>
          <a:p/>
        </p:txBody>
      </p:sp>
      <p:sp>
        <p:nvSpPr>
          <p:cNvPr id="21" name="object 21"/>
          <p:cNvSpPr txBox="1"/>
          <p:nvPr/>
        </p:nvSpPr>
        <p:spPr>
          <a:xfrm>
            <a:off x="6354571" y="8924035"/>
            <a:ext cx="4826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資料３</a:t>
            </a:r>
            <a:endParaRPr sz="1200">
              <a:latin typeface="Arial Unicode MS"/>
              <a:cs typeface="Arial Unicode MS"/>
            </a:endParaRPr>
          </a:p>
        </p:txBody>
      </p:sp>
      <p:sp>
        <p:nvSpPr>
          <p:cNvPr id="22" name="object 22"/>
          <p:cNvSpPr txBox="1">
            <a:spLocks noGrp="1"/>
          </p:cNvSpPr>
          <p:nvPr>
            <p:ph type="sldNum" idx="7" sz="quarter"/>
          </p:nvPr>
        </p:nvSpPr>
        <p:spPr>
          <a:prstGeom prst="rect"/>
        </p:spPr>
        <p:txBody>
          <a:bodyPr wrap="square" lIns="0" tIns="0" rIns="0" bIns="0" rtlCol="0" vert="horz">
            <a:spAutoFit/>
          </a:bodyPr>
          <a:lstStyle/>
          <a:p>
            <a:pPr marL="38100">
              <a:lnSpc>
                <a:spcPts val="1240"/>
              </a:lnSpc>
            </a:pPr>
            <a:fld id="{81D60167-4931-47E6-BA6A-407CBD079E47}" type="slidenum">
              <a:rPr dirty="0"/>
              <a:t>1</a:t>
            </a:fl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8612" y="447547"/>
            <a:ext cx="3794125" cy="208279"/>
          </a:xfrm>
          <a:prstGeom prst="rect">
            <a:avLst/>
          </a:prstGeom>
        </p:spPr>
        <p:txBody>
          <a:bodyPr wrap="square" lIns="0" tIns="12700" rIns="0" bIns="0" rtlCol="0" vert="horz">
            <a:spAutoFit/>
          </a:bodyPr>
          <a:lstStyle/>
          <a:p>
            <a:pPr marL="12700">
              <a:lnSpc>
                <a:spcPct val="100000"/>
              </a:lnSpc>
              <a:spcBef>
                <a:spcPts val="100"/>
              </a:spcBef>
            </a:pPr>
            <a:r>
              <a:rPr dirty="0" sz="1200" spc="475">
                <a:latin typeface="Arial Unicode MS"/>
                <a:cs typeface="Arial Unicode MS"/>
              </a:rPr>
              <a:t>◎</a:t>
            </a:r>
            <a:r>
              <a:rPr dirty="0" sz="1200" spc="475">
                <a:latin typeface="Arial Unicode MS"/>
                <a:cs typeface="Arial Unicode MS"/>
              </a:rPr>
              <a:t>接近時の神奈川県内の最大降水量</a:t>
            </a:r>
            <a:r>
              <a:rPr dirty="0" sz="1200" spc="25">
                <a:latin typeface="Arial Unicode MS"/>
                <a:cs typeface="Arial Unicode MS"/>
              </a:rPr>
              <a:t>(</a:t>
            </a:r>
            <a:r>
              <a:rPr dirty="0" sz="1200">
                <a:latin typeface="Arial Unicode MS"/>
                <a:cs typeface="Arial Unicode MS"/>
              </a:rPr>
              <a:t>土木管内別にみて</a:t>
            </a:r>
            <a:r>
              <a:rPr dirty="0" sz="1200" spc="35">
                <a:latin typeface="Arial Unicode MS"/>
                <a:cs typeface="Arial Unicode MS"/>
              </a:rPr>
              <a:t>)</a:t>
            </a:r>
            <a:endParaRPr sz="1200">
              <a:latin typeface="Arial Unicode MS"/>
              <a:cs typeface="Arial Unicode MS"/>
            </a:endParaRPr>
          </a:p>
        </p:txBody>
      </p:sp>
      <p:sp>
        <p:nvSpPr>
          <p:cNvPr id="3" name="object 3"/>
          <p:cNvSpPr txBox="1"/>
          <p:nvPr/>
        </p:nvSpPr>
        <p:spPr>
          <a:xfrm>
            <a:off x="560323" y="617625"/>
            <a:ext cx="4573270" cy="711200"/>
          </a:xfrm>
          <a:prstGeom prst="rect">
            <a:avLst/>
          </a:prstGeom>
        </p:spPr>
        <p:txBody>
          <a:bodyPr wrap="square" lIns="0" tIns="12065" rIns="0" bIns="0" rtlCol="0" vert="horz">
            <a:spAutoFit/>
          </a:bodyPr>
          <a:lstStyle/>
          <a:p>
            <a:pPr marL="12700" marR="5080">
              <a:lnSpc>
                <a:spcPct val="142900"/>
              </a:lnSpc>
              <a:spcBef>
                <a:spcPts val="95"/>
              </a:spcBef>
              <a:tabLst>
                <a:tab pos="1548765" algn="l"/>
                <a:tab pos="1615440" algn="l"/>
                <a:tab pos="2082164" algn="l"/>
                <a:tab pos="3181985" algn="l"/>
              </a:tabLst>
            </a:pPr>
            <a:r>
              <a:rPr dirty="0" sz="1050" spc="95">
                <a:latin typeface="Arial Unicode MS"/>
                <a:cs typeface="Arial Unicode MS"/>
              </a:rPr>
              <a:t>東部湾岸</a:t>
            </a:r>
            <a:r>
              <a:rPr dirty="0" sz="1050" spc="30">
                <a:latin typeface="Arial Unicode MS"/>
                <a:cs typeface="Arial Unicode MS"/>
              </a:rPr>
              <a:t>◆</a:t>
            </a:r>
            <a:r>
              <a:rPr dirty="0" sz="1050" spc="5">
                <a:latin typeface="Arial Unicode MS"/>
                <a:cs typeface="Arial Unicode MS"/>
              </a:rPr>
              <a:t>横浜川</a:t>
            </a:r>
            <a:r>
              <a:rPr dirty="0" sz="1050" spc="-20">
                <a:latin typeface="Arial Unicode MS"/>
                <a:cs typeface="Arial Unicode MS"/>
              </a:rPr>
              <a:t>崎</a:t>
            </a:r>
            <a:r>
              <a:rPr dirty="0" sz="1050" spc="5">
                <a:latin typeface="Arial Unicode MS"/>
                <a:cs typeface="Arial Unicode MS"/>
              </a:rPr>
              <a:t>治水</a:t>
            </a:r>
            <a:r>
              <a:rPr dirty="0" sz="1050">
                <a:latin typeface="Arial Unicode MS"/>
                <a:cs typeface="Arial Unicode MS"/>
              </a:rPr>
              <a:t>		</a:t>
            </a:r>
            <a:r>
              <a:rPr dirty="0" sz="1050" spc="5">
                <a:latin typeface="Arial Unicode MS"/>
                <a:cs typeface="Arial Unicode MS"/>
              </a:rPr>
              <a:t>増</a:t>
            </a:r>
            <a:r>
              <a:rPr dirty="0" sz="1050" spc="170">
                <a:latin typeface="Arial Unicode MS"/>
                <a:cs typeface="Arial Unicode MS"/>
              </a:rPr>
              <a:t>田</a:t>
            </a:r>
            <a:r>
              <a:rPr dirty="0" sz="1050" spc="105">
                <a:latin typeface="Arial Unicode MS"/>
                <a:cs typeface="Arial Unicode MS"/>
              </a:rPr>
              <a:t>1</a:t>
            </a:r>
            <a:r>
              <a:rPr dirty="0" sz="1050" spc="80">
                <a:latin typeface="Arial Unicode MS"/>
                <a:cs typeface="Arial Unicode MS"/>
              </a:rPr>
              <a:t>25</a:t>
            </a:r>
            <a:r>
              <a:rPr dirty="0" sz="1050" spc="55">
                <a:latin typeface="Arial Unicode MS"/>
                <a:cs typeface="Arial Unicode MS"/>
              </a:rPr>
              <a:t>mm</a:t>
            </a:r>
            <a:r>
              <a:rPr dirty="0" sz="1050" spc="180">
                <a:latin typeface="Arial Unicode MS"/>
                <a:cs typeface="Arial Unicode MS"/>
              </a:rPr>
              <a:t>/</a:t>
            </a:r>
            <a:r>
              <a:rPr dirty="0" sz="1050" spc="90">
                <a:latin typeface="Arial Unicode MS"/>
                <a:cs typeface="Arial Unicode MS"/>
              </a:rPr>
              <a:t>26</a:t>
            </a:r>
            <a:r>
              <a:rPr dirty="0" sz="1050" spc="85">
                <a:latin typeface="Arial Unicode MS"/>
                <a:cs typeface="Arial Unicode MS"/>
              </a:rPr>
              <a:t>h</a:t>
            </a:r>
            <a:r>
              <a:rPr dirty="0" sz="1050">
                <a:latin typeface="Arial Unicode MS"/>
                <a:cs typeface="Arial Unicode MS"/>
              </a:rPr>
              <a:t>	</a:t>
            </a:r>
            <a:r>
              <a:rPr dirty="0" sz="1050" spc="30">
                <a:latin typeface="Arial Unicode MS"/>
                <a:cs typeface="Arial Unicode MS"/>
              </a:rPr>
              <a:t>(</a:t>
            </a:r>
            <a:r>
              <a:rPr dirty="0" sz="1050" spc="5">
                <a:latin typeface="Arial Unicode MS"/>
                <a:cs typeface="Arial Unicode MS"/>
              </a:rPr>
              <a:t>１日</a:t>
            </a:r>
            <a:r>
              <a:rPr dirty="0" sz="1050" spc="-100">
                <a:latin typeface="Arial Unicode MS"/>
                <a:cs typeface="Arial Unicode MS"/>
              </a:rPr>
              <a:t> </a:t>
            </a:r>
            <a:r>
              <a:rPr dirty="0" sz="1050" spc="90">
                <a:latin typeface="Arial Unicode MS"/>
                <a:cs typeface="Arial Unicode MS"/>
              </a:rPr>
              <a:t>14</a:t>
            </a:r>
            <a:r>
              <a:rPr dirty="0" sz="1050" spc="85">
                <a:latin typeface="Arial Unicode MS"/>
                <a:cs typeface="Arial Unicode MS"/>
              </a:rPr>
              <a:t>h</a:t>
            </a:r>
            <a:r>
              <a:rPr dirty="0" sz="1050" spc="-114">
                <a:latin typeface="Arial Unicode MS"/>
                <a:cs typeface="Arial Unicode MS"/>
              </a:rPr>
              <a:t> </a:t>
            </a:r>
            <a:r>
              <a:rPr dirty="0" sz="1050" spc="170">
                <a:latin typeface="Arial Unicode MS"/>
                <a:cs typeface="Arial Unicode MS"/>
              </a:rPr>
              <a:t>に</a:t>
            </a:r>
            <a:r>
              <a:rPr dirty="0" sz="1050" spc="105">
                <a:latin typeface="Arial Unicode MS"/>
                <a:cs typeface="Arial Unicode MS"/>
              </a:rPr>
              <a:t>2</a:t>
            </a:r>
            <a:r>
              <a:rPr dirty="0" sz="1050" spc="80">
                <a:latin typeface="Arial Unicode MS"/>
                <a:cs typeface="Arial Unicode MS"/>
              </a:rPr>
              <a:t>2</a:t>
            </a:r>
            <a:r>
              <a:rPr dirty="0" sz="1050" spc="55">
                <a:latin typeface="Arial Unicode MS"/>
                <a:cs typeface="Arial Unicode MS"/>
              </a:rPr>
              <a:t>m</a:t>
            </a:r>
            <a:r>
              <a:rPr dirty="0" sz="1050" spc="35">
                <a:latin typeface="Arial Unicode MS"/>
                <a:cs typeface="Arial Unicode MS"/>
              </a:rPr>
              <a:t>m</a:t>
            </a:r>
            <a:r>
              <a:rPr dirty="0" sz="1050" spc="204">
                <a:latin typeface="Arial Unicode MS"/>
                <a:cs typeface="Arial Unicode MS"/>
              </a:rPr>
              <a:t>/</a:t>
            </a:r>
            <a:r>
              <a:rPr dirty="0" sz="1050" spc="35">
                <a:latin typeface="Arial Unicode MS"/>
                <a:cs typeface="Arial Unicode MS"/>
              </a:rPr>
              <a:t>h</a:t>
            </a:r>
            <a:r>
              <a:rPr dirty="0" sz="1050" spc="30">
                <a:latin typeface="Arial Unicode MS"/>
                <a:cs typeface="Arial Unicode MS"/>
              </a:rPr>
              <a:t>) </a:t>
            </a:r>
            <a:r>
              <a:rPr dirty="0" sz="1050" spc="95">
                <a:latin typeface="Arial Unicode MS"/>
                <a:cs typeface="Arial Unicode MS"/>
              </a:rPr>
              <a:t>東部湾岸</a:t>
            </a:r>
            <a:r>
              <a:rPr dirty="0" sz="1050" spc="30">
                <a:latin typeface="Arial Unicode MS"/>
                <a:cs typeface="Arial Unicode MS"/>
              </a:rPr>
              <a:t>◆</a:t>
            </a:r>
            <a:r>
              <a:rPr dirty="0" sz="1050" spc="5">
                <a:latin typeface="Arial Unicode MS"/>
                <a:cs typeface="Arial Unicode MS"/>
              </a:rPr>
              <a:t>川崎治</a:t>
            </a:r>
            <a:r>
              <a:rPr dirty="0" sz="1050" spc="-20">
                <a:latin typeface="Arial Unicode MS"/>
                <a:cs typeface="Arial Unicode MS"/>
              </a:rPr>
              <a:t>水</a:t>
            </a:r>
            <a:r>
              <a:rPr dirty="0" sz="1050" spc="5">
                <a:latin typeface="Arial Unicode MS"/>
                <a:cs typeface="Arial Unicode MS"/>
              </a:rPr>
              <a:t>センタ</a:t>
            </a:r>
            <a:r>
              <a:rPr dirty="0" sz="1050" spc="-20">
                <a:latin typeface="Arial Unicode MS"/>
                <a:cs typeface="Arial Unicode MS"/>
              </a:rPr>
              <a:t>ー</a:t>
            </a:r>
            <a:r>
              <a:rPr dirty="0" sz="1050" spc="5">
                <a:latin typeface="Arial Unicode MS"/>
                <a:cs typeface="Arial Unicode MS"/>
              </a:rPr>
              <a:t>川崎</a:t>
            </a:r>
            <a:r>
              <a:rPr dirty="0" sz="1050" spc="30">
                <a:latin typeface="Arial Unicode MS"/>
                <a:cs typeface="Arial Unicode MS"/>
              </a:rPr>
              <a:t>(</a:t>
            </a:r>
            <a:r>
              <a:rPr dirty="0" sz="1050" spc="5">
                <a:latin typeface="Arial Unicode MS"/>
                <a:cs typeface="Arial Unicode MS"/>
              </a:rPr>
              <a:t>国</a:t>
            </a:r>
            <a:r>
              <a:rPr dirty="0" sz="1050" spc="75">
                <a:latin typeface="Arial Unicode MS"/>
                <a:cs typeface="Arial Unicode MS"/>
              </a:rPr>
              <a:t>)99mm/19.5h</a:t>
            </a:r>
            <a:r>
              <a:rPr dirty="0" sz="1050" spc="-65">
                <a:latin typeface="Arial Unicode MS"/>
                <a:cs typeface="Arial Unicode MS"/>
              </a:rPr>
              <a:t> </a:t>
            </a:r>
            <a:r>
              <a:rPr dirty="0" sz="1050" spc="15">
                <a:latin typeface="Arial Unicode MS"/>
                <a:cs typeface="Arial Unicode MS"/>
              </a:rPr>
              <a:t>(１</a:t>
            </a:r>
            <a:r>
              <a:rPr dirty="0" sz="1050" spc="170">
                <a:latin typeface="Arial Unicode MS"/>
                <a:cs typeface="Arial Unicode MS"/>
              </a:rPr>
              <a:t>日</a:t>
            </a:r>
            <a:r>
              <a:rPr dirty="0" sz="1050" spc="80">
                <a:latin typeface="Arial Unicode MS"/>
                <a:cs typeface="Arial Unicode MS"/>
              </a:rPr>
              <a:t>14h</a:t>
            </a:r>
            <a:r>
              <a:rPr dirty="0" sz="1050" spc="-135">
                <a:latin typeface="Arial Unicode MS"/>
                <a:cs typeface="Arial Unicode MS"/>
              </a:rPr>
              <a:t> </a:t>
            </a:r>
            <a:r>
              <a:rPr dirty="0" sz="1050" spc="145">
                <a:latin typeface="Arial Unicode MS"/>
                <a:cs typeface="Arial Unicode MS"/>
              </a:rPr>
              <a:t>に</a:t>
            </a:r>
            <a:r>
              <a:rPr dirty="0" sz="1050" spc="80">
                <a:latin typeface="Arial Unicode MS"/>
                <a:cs typeface="Arial Unicode MS"/>
              </a:rPr>
              <a:t>17mm/h) </a:t>
            </a:r>
            <a:r>
              <a:rPr dirty="0" sz="1050" spc="85">
                <a:latin typeface="Arial Unicode MS"/>
                <a:cs typeface="Arial Unicode MS"/>
              </a:rPr>
              <a:t> </a:t>
            </a:r>
            <a:r>
              <a:rPr dirty="0" sz="1050" spc="95">
                <a:latin typeface="Arial Unicode MS"/>
                <a:cs typeface="Arial Unicode MS"/>
              </a:rPr>
              <a:t>東部湾岸</a:t>
            </a:r>
            <a:r>
              <a:rPr dirty="0" sz="1050" spc="30">
                <a:latin typeface="Arial Unicode MS"/>
                <a:cs typeface="Arial Unicode MS"/>
              </a:rPr>
              <a:t>◆</a:t>
            </a:r>
            <a:r>
              <a:rPr dirty="0" sz="1050" spc="5">
                <a:latin typeface="Arial Unicode MS"/>
                <a:cs typeface="Arial Unicode MS"/>
              </a:rPr>
              <a:t>横須賀</a:t>
            </a:r>
            <a:r>
              <a:rPr dirty="0" sz="1050" spc="-20">
                <a:latin typeface="Arial Unicode MS"/>
                <a:cs typeface="Arial Unicode MS"/>
              </a:rPr>
              <a:t>土</a:t>
            </a:r>
            <a:r>
              <a:rPr dirty="0" sz="1050" spc="5">
                <a:latin typeface="Arial Unicode MS"/>
                <a:cs typeface="Arial Unicode MS"/>
              </a:rPr>
              <a:t>木	宝</a:t>
            </a:r>
            <a:r>
              <a:rPr dirty="0" sz="1050" spc="-20">
                <a:latin typeface="Arial Unicode MS"/>
                <a:cs typeface="Arial Unicode MS"/>
              </a:rPr>
              <a:t>金</a:t>
            </a:r>
            <a:r>
              <a:rPr dirty="0" sz="1050" spc="5">
                <a:latin typeface="Arial Unicode MS"/>
                <a:cs typeface="Arial Unicode MS"/>
              </a:rPr>
              <a:t>山	</a:t>
            </a:r>
            <a:r>
              <a:rPr dirty="0" sz="1050" spc="90">
                <a:latin typeface="Arial Unicode MS"/>
                <a:cs typeface="Arial Unicode MS"/>
              </a:rPr>
              <a:t>143mm/26h</a:t>
            </a:r>
            <a:r>
              <a:rPr dirty="0" sz="1050" spc="45">
                <a:latin typeface="Arial Unicode MS"/>
                <a:cs typeface="Arial Unicode MS"/>
              </a:rPr>
              <a:t> </a:t>
            </a:r>
            <a:r>
              <a:rPr dirty="0" sz="1050" spc="5">
                <a:latin typeface="Arial Unicode MS"/>
                <a:cs typeface="Arial Unicode MS"/>
              </a:rPr>
              <a:t>(１日</a:t>
            </a:r>
            <a:r>
              <a:rPr dirty="0" sz="1050" spc="-35">
                <a:latin typeface="Arial Unicode MS"/>
                <a:cs typeface="Arial Unicode MS"/>
              </a:rPr>
              <a:t> </a:t>
            </a:r>
            <a:r>
              <a:rPr dirty="0" sz="1050" spc="85">
                <a:latin typeface="Arial Unicode MS"/>
                <a:cs typeface="Arial Unicode MS"/>
              </a:rPr>
              <a:t>14h</a:t>
            </a:r>
            <a:r>
              <a:rPr dirty="0" sz="1050" spc="-45">
                <a:latin typeface="Arial Unicode MS"/>
                <a:cs typeface="Arial Unicode MS"/>
              </a:rPr>
              <a:t> </a:t>
            </a:r>
            <a:r>
              <a:rPr dirty="0" sz="1050" spc="5">
                <a:latin typeface="Arial Unicode MS"/>
                <a:cs typeface="Arial Unicode MS"/>
              </a:rPr>
              <a:t>に</a:t>
            </a:r>
            <a:r>
              <a:rPr dirty="0" sz="1050" spc="-60">
                <a:latin typeface="Arial Unicode MS"/>
                <a:cs typeface="Arial Unicode MS"/>
              </a:rPr>
              <a:t> </a:t>
            </a:r>
            <a:r>
              <a:rPr dirty="0" sz="1050" spc="80">
                <a:latin typeface="Arial Unicode MS"/>
                <a:cs typeface="Arial Unicode MS"/>
              </a:rPr>
              <a:t>22mm/h)</a:t>
            </a:r>
            <a:endParaRPr sz="1050">
              <a:latin typeface="Arial Unicode MS"/>
              <a:cs typeface="Arial Unicode MS"/>
            </a:endParaRPr>
          </a:p>
        </p:txBody>
      </p:sp>
      <p:sp>
        <p:nvSpPr>
          <p:cNvPr id="4" name="object 4"/>
          <p:cNvSpPr txBox="1"/>
          <p:nvPr/>
        </p:nvSpPr>
        <p:spPr>
          <a:xfrm>
            <a:off x="5976620" y="617625"/>
            <a:ext cx="1171575" cy="1854200"/>
          </a:xfrm>
          <a:prstGeom prst="rect">
            <a:avLst/>
          </a:prstGeom>
        </p:spPr>
        <p:txBody>
          <a:bodyPr wrap="square" lIns="0" tIns="12065" rIns="0" bIns="0" rtlCol="0" vert="horz">
            <a:spAutoFit/>
          </a:bodyPr>
          <a:lstStyle/>
          <a:p>
            <a:pPr marL="12700" marR="5080" indent="63500">
              <a:lnSpc>
                <a:spcPct val="142900"/>
              </a:lnSpc>
              <a:spcBef>
                <a:spcPts val="95"/>
              </a:spcBef>
              <a:tabLst>
                <a:tab pos="954405" algn="l"/>
                <a:tab pos="1021080" algn="l"/>
              </a:tabLst>
            </a:pPr>
            <a:r>
              <a:rPr dirty="0" sz="1050" spc="105">
                <a:latin typeface="Arial Unicode MS"/>
                <a:cs typeface="Arial Unicode MS"/>
              </a:rPr>
              <a:t>1</a:t>
            </a:r>
            <a:r>
              <a:rPr dirty="0" sz="1050" spc="80">
                <a:latin typeface="Arial Unicode MS"/>
                <a:cs typeface="Arial Unicode MS"/>
              </a:rPr>
              <a:t>1</a:t>
            </a:r>
            <a:r>
              <a:rPr dirty="0" sz="1050" spc="65">
                <a:latin typeface="Arial Unicode MS"/>
                <a:cs typeface="Arial Unicode MS"/>
              </a:rPr>
              <a:t>5</a:t>
            </a:r>
            <a:r>
              <a:rPr dirty="0" sz="1050" spc="75">
                <a:latin typeface="Arial Unicode MS"/>
                <a:cs typeface="Arial Unicode MS"/>
              </a:rPr>
              <a:t>m</a:t>
            </a:r>
            <a:r>
              <a:rPr dirty="0" sz="1050" spc="55">
                <a:latin typeface="Arial Unicode MS"/>
                <a:cs typeface="Arial Unicode MS"/>
              </a:rPr>
              <a:t>m</a:t>
            </a:r>
            <a:r>
              <a:rPr dirty="0" sz="1050" spc="180">
                <a:latin typeface="Arial Unicode MS"/>
                <a:cs typeface="Arial Unicode MS"/>
              </a:rPr>
              <a:t>/</a:t>
            </a:r>
            <a:r>
              <a:rPr dirty="0" sz="1050" spc="105">
                <a:latin typeface="Arial Unicode MS"/>
                <a:cs typeface="Arial Unicode MS"/>
              </a:rPr>
              <a:t>2</a:t>
            </a:r>
            <a:r>
              <a:rPr dirty="0" sz="1050" spc="80">
                <a:latin typeface="Arial Unicode MS"/>
                <a:cs typeface="Arial Unicode MS"/>
              </a:rPr>
              <a:t>4</a:t>
            </a:r>
            <a:r>
              <a:rPr dirty="0" sz="1050" spc="50">
                <a:latin typeface="Arial Unicode MS"/>
                <a:cs typeface="Arial Unicode MS"/>
              </a:rPr>
              <a:t>h</a:t>
            </a:r>
            <a:r>
              <a:rPr dirty="0" sz="1050">
                <a:latin typeface="Arial Unicode MS"/>
                <a:cs typeface="Arial Unicode MS"/>
              </a:rPr>
              <a:t>		</a:t>
            </a:r>
            <a:r>
              <a:rPr dirty="0" sz="1050">
                <a:latin typeface="Arial Unicode MS"/>
                <a:cs typeface="Arial Unicode MS"/>
              </a:rPr>
              <a:t>④  </a:t>
            </a:r>
            <a:r>
              <a:rPr dirty="0" sz="1050" spc="90">
                <a:latin typeface="Arial Unicode MS"/>
                <a:cs typeface="Arial Unicode MS"/>
              </a:rPr>
              <a:t>122mm/24h	</a:t>
            </a:r>
            <a:r>
              <a:rPr dirty="0" sz="1050" spc="5">
                <a:latin typeface="Arial Unicode MS"/>
                <a:cs typeface="Arial Unicode MS"/>
              </a:rPr>
              <a:t>② </a:t>
            </a:r>
            <a:r>
              <a:rPr dirty="0" sz="1050" spc="10">
                <a:latin typeface="Arial Unicode MS"/>
                <a:cs typeface="Arial Unicode MS"/>
              </a:rPr>
              <a:t> </a:t>
            </a:r>
            <a:r>
              <a:rPr dirty="0" sz="1050" spc="85">
                <a:latin typeface="Arial Unicode MS"/>
                <a:cs typeface="Arial Unicode MS"/>
              </a:rPr>
              <a:t>132mm/24h	</a:t>
            </a:r>
            <a:r>
              <a:rPr dirty="0" sz="1050" spc="5">
                <a:latin typeface="Arial Unicode MS"/>
                <a:cs typeface="Arial Unicode MS"/>
              </a:rPr>
              <a:t>① </a:t>
            </a:r>
            <a:r>
              <a:rPr dirty="0" sz="1050" spc="10">
                <a:latin typeface="Arial Unicode MS"/>
                <a:cs typeface="Arial Unicode MS"/>
              </a:rPr>
              <a:t> </a:t>
            </a:r>
            <a:r>
              <a:rPr dirty="0" sz="1050" spc="85">
                <a:latin typeface="Arial Unicode MS"/>
                <a:cs typeface="Arial Unicode MS"/>
              </a:rPr>
              <a:t>74mm/24h </a:t>
            </a:r>
            <a:r>
              <a:rPr dirty="0" sz="1050" spc="90">
                <a:latin typeface="Arial Unicode MS"/>
                <a:cs typeface="Arial Unicode MS"/>
              </a:rPr>
              <a:t> </a:t>
            </a:r>
            <a:r>
              <a:rPr dirty="0" sz="1050" spc="105">
                <a:latin typeface="Arial Unicode MS"/>
                <a:cs typeface="Arial Unicode MS"/>
              </a:rPr>
              <a:t>1</a:t>
            </a:r>
            <a:r>
              <a:rPr dirty="0" sz="1050" spc="80">
                <a:latin typeface="Arial Unicode MS"/>
                <a:cs typeface="Arial Unicode MS"/>
              </a:rPr>
              <a:t>03</a:t>
            </a:r>
            <a:r>
              <a:rPr dirty="0" sz="1050" spc="55">
                <a:latin typeface="Arial Unicode MS"/>
                <a:cs typeface="Arial Unicode MS"/>
              </a:rPr>
              <a:t>mm</a:t>
            </a:r>
            <a:r>
              <a:rPr dirty="0" sz="1050" spc="180">
                <a:latin typeface="Arial Unicode MS"/>
                <a:cs typeface="Arial Unicode MS"/>
              </a:rPr>
              <a:t>/</a:t>
            </a:r>
            <a:r>
              <a:rPr dirty="0" sz="1050" spc="105">
                <a:latin typeface="Arial Unicode MS"/>
                <a:cs typeface="Arial Unicode MS"/>
              </a:rPr>
              <a:t>2</a:t>
            </a:r>
            <a:r>
              <a:rPr dirty="0" sz="1050" spc="80">
                <a:latin typeface="Arial Unicode MS"/>
                <a:cs typeface="Arial Unicode MS"/>
              </a:rPr>
              <a:t>4</a:t>
            </a:r>
            <a:r>
              <a:rPr dirty="0" sz="1050" spc="50">
                <a:latin typeface="Arial Unicode MS"/>
                <a:cs typeface="Arial Unicode MS"/>
              </a:rPr>
              <a:t>h</a:t>
            </a:r>
            <a:r>
              <a:rPr dirty="0" sz="1050">
                <a:latin typeface="Arial Unicode MS"/>
                <a:cs typeface="Arial Unicode MS"/>
              </a:rPr>
              <a:t>		</a:t>
            </a:r>
            <a:r>
              <a:rPr dirty="0" sz="1050" spc="-270">
                <a:latin typeface="Arial Unicode MS"/>
                <a:cs typeface="Arial Unicode MS"/>
              </a:rPr>
              <a:t> </a:t>
            </a:r>
            <a:r>
              <a:rPr dirty="0" sz="1050" spc="5">
                <a:latin typeface="Arial Unicode MS"/>
                <a:cs typeface="Arial Unicode MS"/>
              </a:rPr>
              <a:t>③</a:t>
            </a:r>
            <a:endParaRPr sz="1050">
              <a:latin typeface="Arial Unicode MS"/>
              <a:cs typeface="Arial Unicode MS"/>
            </a:endParaRPr>
          </a:p>
          <a:p>
            <a:pPr algn="just" marL="125095" marR="285750" indent="-9525">
              <a:lnSpc>
                <a:spcPct val="142900"/>
              </a:lnSpc>
            </a:pPr>
            <a:r>
              <a:rPr dirty="0" sz="1050" spc="85">
                <a:latin typeface="Arial Unicode MS"/>
                <a:cs typeface="Arial Unicode MS"/>
              </a:rPr>
              <a:t>72mm/24h </a:t>
            </a:r>
            <a:r>
              <a:rPr dirty="0" sz="1050" spc="-280">
                <a:latin typeface="Arial Unicode MS"/>
                <a:cs typeface="Arial Unicode MS"/>
              </a:rPr>
              <a:t> </a:t>
            </a:r>
            <a:r>
              <a:rPr dirty="0" sz="1050" spc="90">
                <a:latin typeface="Arial Unicode MS"/>
                <a:cs typeface="Arial Unicode MS"/>
              </a:rPr>
              <a:t>76mm/24h </a:t>
            </a:r>
            <a:r>
              <a:rPr dirty="0" sz="1050" spc="-280">
                <a:latin typeface="Arial Unicode MS"/>
                <a:cs typeface="Arial Unicode MS"/>
              </a:rPr>
              <a:t> </a:t>
            </a:r>
            <a:r>
              <a:rPr dirty="0" sz="1050" spc="90">
                <a:latin typeface="Arial Unicode MS"/>
                <a:cs typeface="Arial Unicode MS"/>
              </a:rPr>
              <a:t>72mm/24h</a:t>
            </a:r>
            <a:endParaRPr sz="1050">
              <a:latin typeface="Arial Unicode MS"/>
              <a:cs typeface="Arial Unicode MS"/>
            </a:endParaRPr>
          </a:p>
        </p:txBody>
      </p:sp>
      <p:sp>
        <p:nvSpPr>
          <p:cNvPr id="5" name="object 5"/>
          <p:cNvSpPr txBox="1"/>
          <p:nvPr/>
        </p:nvSpPr>
        <p:spPr>
          <a:xfrm>
            <a:off x="560323" y="1371091"/>
            <a:ext cx="4488180" cy="186690"/>
          </a:xfrm>
          <a:prstGeom prst="rect">
            <a:avLst/>
          </a:prstGeom>
        </p:spPr>
        <p:txBody>
          <a:bodyPr wrap="square" lIns="0" tIns="13335" rIns="0" bIns="0" rtlCol="0" vert="horz">
            <a:spAutoFit/>
          </a:bodyPr>
          <a:lstStyle/>
          <a:p>
            <a:pPr marL="12700">
              <a:lnSpc>
                <a:spcPct val="100000"/>
              </a:lnSpc>
              <a:spcBef>
                <a:spcPts val="105"/>
              </a:spcBef>
              <a:tabLst>
                <a:tab pos="1481455" algn="l"/>
                <a:tab pos="2014855" algn="l"/>
                <a:tab pos="3072765" algn="l"/>
              </a:tabLst>
            </a:pPr>
            <a:r>
              <a:rPr dirty="0" sz="1050" spc="95">
                <a:latin typeface="Arial Unicode MS"/>
                <a:cs typeface="Arial Unicode MS"/>
              </a:rPr>
              <a:t>県東湾岸</a:t>
            </a:r>
            <a:r>
              <a:rPr dirty="0" sz="1050" spc="30">
                <a:latin typeface="Arial Unicode MS"/>
                <a:cs typeface="Arial Unicode MS"/>
              </a:rPr>
              <a:t>◆</a:t>
            </a:r>
            <a:r>
              <a:rPr dirty="0" sz="1050" spc="5">
                <a:latin typeface="Arial Unicode MS"/>
                <a:cs typeface="Arial Unicode MS"/>
              </a:rPr>
              <a:t>藤沢土木	高</a:t>
            </a:r>
            <a:r>
              <a:rPr dirty="0" sz="1050" spc="-20">
                <a:latin typeface="Arial Unicode MS"/>
                <a:cs typeface="Arial Unicode MS"/>
              </a:rPr>
              <a:t>鎌</a:t>
            </a:r>
            <a:r>
              <a:rPr dirty="0" sz="1050" spc="5">
                <a:latin typeface="Arial Unicode MS"/>
                <a:cs typeface="Arial Unicode MS"/>
              </a:rPr>
              <a:t>橋	</a:t>
            </a:r>
            <a:r>
              <a:rPr dirty="0" sz="1050" spc="90">
                <a:latin typeface="Arial Unicode MS"/>
                <a:cs typeface="Arial Unicode MS"/>
              </a:rPr>
              <a:t>80mm/26h	</a:t>
            </a:r>
            <a:r>
              <a:rPr dirty="0" sz="1050" spc="5">
                <a:latin typeface="Arial Unicode MS"/>
                <a:cs typeface="Arial Unicode MS"/>
              </a:rPr>
              <a:t>(１日</a:t>
            </a:r>
            <a:r>
              <a:rPr dirty="0" sz="1050" spc="-60">
                <a:latin typeface="Arial Unicode MS"/>
                <a:cs typeface="Arial Unicode MS"/>
              </a:rPr>
              <a:t> </a:t>
            </a:r>
            <a:r>
              <a:rPr dirty="0" sz="1050" spc="80">
                <a:latin typeface="Arial Unicode MS"/>
                <a:cs typeface="Arial Unicode MS"/>
              </a:rPr>
              <a:t>13h</a:t>
            </a:r>
            <a:r>
              <a:rPr dirty="0" sz="1050" spc="-65">
                <a:latin typeface="Arial Unicode MS"/>
                <a:cs typeface="Arial Unicode MS"/>
              </a:rPr>
              <a:t> </a:t>
            </a:r>
            <a:r>
              <a:rPr dirty="0" sz="1050" spc="5">
                <a:latin typeface="Arial Unicode MS"/>
                <a:cs typeface="Arial Unicode MS"/>
              </a:rPr>
              <a:t>に</a:t>
            </a:r>
            <a:r>
              <a:rPr dirty="0" sz="1050" spc="-60">
                <a:latin typeface="Arial Unicode MS"/>
                <a:cs typeface="Arial Unicode MS"/>
              </a:rPr>
              <a:t> </a:t>
            </a:r>
            <a:r>
              <a:rPr dirty="0" sz="1050" spc="80">
                <a:latin typeface="Arial Unicode MS"/>
                <a:cs typeface="Arial Unicode MS"/>
              </a:rPr>
              <a:t>15mm/h)</a:t>
            </a:r>
            <a:endParaRPr sz="1050">
              <a:latin typeface="Arial Unicode MS"/>
              <a:cs typeface="Arial Unicode MS"/>
            </a:endParaRPr>
          </a:p>
        </p:txBody>
      </p:sp>
      <p:sp>
        <p:nvSpPr>
          <p:cNvPr id="6" name="object 6"/>
          <p:cNvSpPr txBox="1"/>
          <p:nvPr/>
        </p:nvSpPr>
        <p:spPr>
          <a:xfrm>
            <a:off x="560323" y="1532025"/>
            <a:ext cx="1628775" cy="482600"/>
          </a:xfrm>
          <a:prstGeom prst="rect">
            <a:avLst/>
          </a:prstGeom>
        </p:spPr>
        <p:txBody>
          <a:bodyPr wrap="square" lIns="0" tIns="12065" rIns="0" bIns="0" rtlCol="0" vert="horz">
            <a:spAutoFit/>
          </a:bodyPr>
          <a:lstStyle/>
          <a:p>
            <a:pPr marL="12700" marR="5080">
              <a:lnSpc>
                <a:spcPct val="142900"/>
              </a:lnSpc>
              <a:spcBef>
                <a:spcPts val="95"/>
              </a:spcBef>
            </a:pPr>
            <a:r>
              <a:rPr dirty="0" sz="1050" spc="85">
                <a:latin typeface="Arial Unicode MS"/>
                <a:cs typeface="Arial Unicode MS"/>
              </a:rPr>
              <a:t>県北◆津</a:t>
            </a:r>
            <a:r>
              <a:rPr dirty="0" sz="1050" spc="70">
                <a:latin typeface="Arial Unicode MS"/>
                <a:cs typeface="Arial Unicode MS"/>
              </a:rPr>
              <a:t>久</a:t>
            </a:r>
            <a:r>
              <a:rPr dirty="0" sz="1050" spc="5">
                <a:latin typeface="Arial Unicode MS"/>
                <a:cs typeface="Arial Unicode MS"/>
              </a:rPr>
              <a:t>井治水</a:t>
            </a:r>
            <a:r>
              <a:rPr dirty="0" sz="1050" spc="-20">
                <a:latin typeface="Arial Unicode MS"/>
                <a:cs typeface="Arial Unicode MS"/>
              </a:rPr>
              <a:t>セ</a:t>
            </a:r>
            <a:r>
              <a:rPr dirty="0" sz="1050">
                <a:latin typeface="Arial Unicode MS"/>
                <a:cs typeface="Arial Unicode MS"/>
              </a:rPr>
              <a:t>ンター </a:t>
            </a:r>
            <a:r>
              <a:rPr dirty="0" sz="1050" spc="95">
                <a:latin typeface="Arial Unicode MS"/>
                <a:cs typeface="Arial Unicode MS"/>
              </a:rPr>
              <a:t>丹沢</a:t>
            </a:r>
            <a:r>
              <a:rPr dirty="0" sz="1050" spc="55">
                <a:latin typeface="Arial Unicode MS"/>
                <a:cs typeface="Arial Unicode MS"/>
              </a:rPr>
              <a:t>◆</a:t>
            </a:r>
            <a:r>
              <a:rPr dirty="0" sz="1050" spc="95">
                <a:latin typeface="Arial Unicode MS"/>
                <a:cs typeface="Arial Unicode MS"/>
              </a:rPr>
              <a:t>厚</a:t>
            </a:r>
            <a:r>
              <a:rPr dirty="0" sz="1050" spc="70">
                <a:latin typeface="Arial Unicode MS"/>
                <a:cs typeface="Arial Unicode MS"/>
              </a:rPr>
              <a:t>木</a:t>
            </a:r>
            <a:r>
              <a:rPr dirty="0" sz="1050" spc="5">
                <a:latin typeface="Arial Unicode MS"/>
                <a:cs typeface="Arial Unicode MS"/>
              </a:rPr>
              <a:t>土木</a:t>
            </a:r>
            <a:endParaRPr sz="1050">
              <a:latin typeface="Arial Unicode MS"/>
              <a:cs typeface="Arial Unicode MS"/>
            </a:endParaRPr>
          </a:p>
        </p:txBody>
      </p:sp>
      <p:sp>
        <p:nvSpPr>
          <p:cNvPr id="7" name="object 7"/>
          <p:cNvSpPr txBox="1"/>
          <p:nvPr/>
        </p:nvSpPr>
        <p:spPr>
          <a:xfrm>
            <a:off x="2361692" y="1532025"/>
            <a:ext cx="3375660" cy="482600"/>
          </a:xfrm>
          <a:prstGeom prst="rect">
            <a:avLst/>
          </a:prstGeom>
        </p:spPr>
        <p:txBody>
          <a:bodyPr wrap="square" lIns="0" tIns="12065" rIns="0" bIns="0" rtlCol="0" vert="horz">
            <a:spAutoFit/>
          </a:bodyPr>
          <a:lstStyle/>
          <a:p>
            <a:pPr marL="12700" marR="5080">
              <a:lnSpc>
                <a:spcPct val="142900"/>
              </a:lnSpc>
              <a:spcBef>
                <a:spcPts val="95"/>
              </a:spcBef>
              <a:tabLst>
                <a:tab pos="411480" algn="l"/>
                <a:tab pos="1618615" algn="l"/>
              </a:tabLst>
            </a:pPr>
            <a:r>
              <a:rPr dirty="0" sz="1050" spc="5">
                <a:latin typeface="Arial Unicode MS"/>
                <a:cs typeface="Arial Unicode MS"/>
              </a:rPr>
              <a:t>青根</a:t>
            </a:r>
            <a:r>
              <a:rPr dirty="0" sz="1050" spc="5">
                <a:latin typeface="Arial Unicode MS"/>
                <a:cs typeface="Arial Unicode MS"/>
              </a:rPr>
              <a:t>	</a:t>
            </a:r>
            <a:r>
              <a:rPr dirty="0" sz="1050" spc="105">
                <a:latin typeface="Arial Unicode MS"/>
                <a:cs typeface="Arial Unicode MS"/>
              </a:rPr>
              <a:t>1</a:t>
            </a:r>
            <a:r>
              <a:rPr dirty="0" sz="1050" spc="80">
                <a:latin typeface="Arial Unicode MS"/>
                <a:cs typeface="Arial Unicode MS"/>
              </a:rPr>
              <a:t>1</a:t>
            </a:r>
            <a:r>
              <a:rPr dirty="0" sz="1050" spc="65">
                <a:latin typeface="Arial Unicode MS"/>
                <a:cs typeface="Arial Unicode MS"/>
              </a:rPr>
              <a:t>4</a:t>
            </a:r>
            <a:r>
              <a:rPr dirty="0" sz="1050" spc="75">
                <a:latin typeface="Arial Unicode MS"/>
                <a:cs typeface="Arial Unicode MS"/>
              </a:rPr>
              <a:t>m</a:t>
            </a:r>
            <a:r>
              <a:rPr dirty="0" sz="1050" spc="55">
                <a:latin typeface="Arial Unicode MS"/>
                <a:cs typeface="Arial Unicode MS"/>
              </a:rPr>
              <a:t>m</a:t>
            </a:r>
            <a:r>
              <a:rPr dirty="0" sz="1050" spc="180">
                <a:latin typeface="Arial Unicode MS"/>
                <a:cs typeface="Arial Unicode MS"/>
              </a:rPr>
              <a:t>/</a:t>
            </a:r>
            <a:r>
              <a:rPr dirty="0" sz="1050" spc="95">
                <a:latin typeface="Arial Unicode MS"/>
                <a:cs typeface="Arial Unicode MS"/>
              </a:rPr>
              <a:t>26</a:t>
            </a:r>
            <a:r>
              <a:rPr dirty="0" sz="1050" spc="35">
                <a:latin typeface="Arial Unicode MS"/>
                <a:cs typeface="Arial Unicode MS"/>
              </a:rPr>
              <a:t>.</a:t>
            </a:r>
            <a:r>
              <a:rPr dirty="0" sz="1050" spc="80">
                <a:latin typeface="Arial Unicode MS"/>
                <a:cs typeface="Arial Unicode MS"/>
              </a:rPr>
              <a:t>5</a:t>
            </a:r>
            <a:r>
              <a:rPr dirty="0" sz="1050" spc="50">
                <a:latin typeface="Arial Unicode MS"/>
                <a:cs typeface="Arial Unicode MS"/>
              </a:rPr>
              <a:t>h</a:t>
            </a:r>
            <a:r>
              <a:rPr dirty="0" sz="1050">
                <a:latin typeface="Arial Unicode MS"/>
                <a:cs typeface="Arial Unicode MS"/>
              </a:rPr>
              <a:t>	</a:t>
            </a:r>
            <a:r>
              <a:rPr dirty="0" sz="1050" spc="30">
                <a:latin typeface="Arial Unicode MS"/>
                <a:cs typeface="Arial Unicode MS"/>
              </a:rPr>
              <a:t>(</a:t>
            </a:r>
            <a:r>
              <a:rPr dirty="0" sz="1050" spc="5">
                <a:latin typeface="Arial Unicode MS"/>
                <a:cs typeface="Arial Unicode MS"/>
              </a:rPr>
              <a:t>１</a:t>
            </a:r>
            <a:r>
              <a:rPr dirty="0" sz="1050" spc="145">
                <a:latin typeface="Arial Unicode MS"/>
                <a:cs typeface="Arial Unicode MS"/>
              </a:rPr>
              <a:t>日</a:t>
            </a:r>
            <a:r>
              <a:rPr dirty="0" sz="1050" spc="105">
                <a:latin typeface="Arial Unicode MS"/>
                <a:cs typeface="Arial Unicode MS"/>
              </a:rPr>
              <a:t>9</a:t>
            </a:r>
            <a:r>
              <a:rPr dirty="0" sz="1050" spc="100">
                <a:latin typeface="Arial Unicode MS"/>
                <a:cs typeface="Arial Unicode MS"/>
              </a:rPr>
              <a:t>-</a:t>
            </a:r>
            <a:r>
              <a:rPr dirty="0" sz="1050" spc="90">
                <a:latin typeface="Arial Unicode MS"/>
                <a:cs typeface="Arial Unicode MS"/>
              </a:rPr>
              <a:t>12</a:t>
            </a:r>
            <a:r>
              <a:rPr dirty="0" sz="1050" spc="85">
                <a:latin typeface="Arial Unicode MS"/>
                <a:cs typeface="Arial Unicode MS"/>
              </a:rPr>
              <a:t>h</a:t>
            </a:r>
            <a:r>
              <a:rPr dirty="0" sz="1050" spc="-135">
                <a:latin typeface="Arial Unicode MS"/>
                <a:cs typeface="Arial Unicode MS"/>
              </a:rPr>
              <a:t> </a:t>
            </a:r>
            <a:r>
              <a:rPr dirty="0" sz="1050" spc="125">
                <a:latin typeface="Arial Unicode MS"/>
                <a:cs typeface="Arial Unicode MS"/>
              </a:rPr>
              <a:t>に</a:t>
            </a:r>
            <a:r>
              <a:rPr dirty="0" sz="1050" spc="105">
                <a:latin typeface="Arial Unicode MS"/>
                <a:cs typeface="Arial Unicode MS"/>
              </a:rPr>
              <a:t>1</a:t>
            </a:r>
            <a:r>
              <a:rPr dirty="0" sz="1050" spc="80">
                <a:latin typeface="Arial Unicode MS"/>
                <a:cs typeface="Arial Unicode MS"/>
              </a:rPr>
              <a:t>0</a:t>
            </a:r>
            <a:r>
              <a:rPr dirty="0" sz="1050" spc="125">
                <a:latin typeface="Arial Unicode MS"/>
                <a:cs typeface="Arial Unicode MS"/>
              </a:rPr>
              <a:t>-</a:t>
            </a:r>
            <a:r>
              <a:rPr dirty="0" sz="1050" spc="80">
                <a:latin typeface="Arial Unicode MS"/>
                <a:cs typeface="Arial Unicode MS"/>
              </a:rPr>
              <a:t>1</a:t>
            </a:r>
            <a:r>
              <a:rPr dirty="0" sz="1050" spc="105">
                <a:latin typeface="Arial Unicode MS"/>
                <a:cs typeface="Arial Unicode MS"/>
              </a:rPr>
              <a:t>2</a:t>
            </a:r>
            <a:r>
              <a:rPr dirty="0" sz="1050" spc="35">
                <a:latin typeface="Arial Unicode MS"/>
                <a:cs typeface="Arial Unicode MS"/>
              </a:rPr>
              <a:t>m</a:t>
            </a:r>
            <a:r>
              <a:rPr dirty="0" sz="1050" spc="55">
                <a:latin typeface="Arial Unicode MS"/>
                <a:cs typeface="Arial Unicode MS"/>
              </a:rPr>
              <a:t>m</a:t>
            </a:r>
            <a:r>
              <a:rPr dirty="0" sz="1050" spc="204">
                <a:latin typeface="Arial Unicode MS"/>
                <a:cs typeface="Arial Unicode MS"/>
              </a:rPr>
              <a:t>/</a:t>
            </a:r>
            <a:r>
              <a:rPr dirty="0" sz="1050" spc="35">
                <a:latin typeface="Arial Unicode MS"/>
                <a:cs typeface="Arial Unicode MS"/>
              </a:rPr>
              <a:t>h</a:t>
            </a:r>
            <a:r>
              <a:rPr dirty="0" sz="1050" spc="30">
                <a:latin typeface="Arial Unicode MS"/>
                <a:cs typeface="Arial Unicode MS"/>
              </a:rPr>
              <a:t>) </a:t>
            </a:r>
            <a:r>
              <a:rPr dirty="0" sz="1050" spc="5">
                <a:latin typeface="Arial Unicode MS"/>
                <a:cs typeface="Arial Unicode MS"/>
              </a:rPr>
              <a:t>札掛	</a:t>
            </a:r>
            <a:r>
              <a:rPr dirty="0" sz="1050" spc="85">
                <a:latin typeface="Arial Unicode MS"/>
                <a:cs typeface="Arial Unicode MS"/>
              </a:rPr>
              <a:t>94mm/31.5h</a:t>
            </a:r>
            <a:endParaRPr sz="1050">
              <a:latin typeface="Arial Unicode MS"/>
              <a:cs typeface="Arial Unicode MS"/>
            </a:endParaRPr>
          </a:p>
        </p:txBody>
      </p:sp>
      <p:sp>
        <p:nvSpPr>
          <p:cNvPr id="8" name="object 8"/>
          <p:cNvSpPr txBox="1"/>
          <p:nvPr/>
        </p:nvSpPr>
        <p:spPr>
          <a:xfrm>
            <a:off x="3946652" y="1760625"/>
            <a:ext cx="1894205" cy="482600"/>
          </a:xfrm>
          <a:prstGeom prst="rect">
            <a:avLst/>
          </a:prstGeom>
        </p:spPr>
        <p:txBody>
          <a:bodyPr wrap="square" lIns="0" tIns="12065" rIns="0" bIns="0" rtlCol="0" vert="horz">
            <a:spAutoFit/>
          </a:bodyPr>
          <a:lstStyle/>
          <a:p>
            <a:pPr marL="55244" marR="5080" indent="-43180">
              <a:lnSpc>
                <a:spcPct val="142900"/>
              </a:lnSpc>
              <a:spcBef>
                <a:spcPts val="95"/>
              </a:spcBef>
            </a:pPr>
            <a:r>
              <a:rPr dirty="0" sz="1050" spc="15">
                <a:latin typeface="Arial Unicode MS"/>
                <a:cs typeface="Arial Unicode MS"/>
              </a:rPr>
              <a:t>(１</a:t>
            </a:r>
            <a:r>
              <a:rPr dirty="0" sz="1050" spc="5">
                <a:latin typeface="Arial Unicode MS"/>
                <a:cs typeface="Arial Unicode MS"/>
              </a:rPr>
              <a:t>日</a:t>
            </a:r>
            <a:r>
              <a:rPr dirty="0" sz="1050" spc="-70">
                <a:latin typeface="Arial Unicode MS"/>
                <a:cs typeface="Arial Unicode MS"/>
              </a:rPr>
              <a:t> </a:t>
            </a:r>
            <a:r>
              <a:rPr dirty="0" sz="1050" spc="90">
                <a:latin typeface="Arial Unicode MS"/>
                <a:cs typeface="Arial Unicode MS"/>
              </a:rPr>
              <a:t>11-12h</a:t>
            </a:r>
            <a:r>
              <a:rPr dirty="0" sz="1050" spc="-55">
                <a:latin typeface="Arial Unicode MS"/>
                <a:cs typeface="Arial Unicode MS"/>
              </a:rPr>
              <a:t> </a:t>
            </a:r>
            <a:r>
              <a:rPr dirty="0" sz="1050" spc="5">
                <a:latin typeface="Arial Unicode MS"/>
                <a:cs typeface="Arial Unicode MS"/>
              </a:rPr>
              <a:t>に</a:t>
            </a:r>
            <a:r>
              <a:rPr dirty="0" sz="1050" spc="-45">
                <a:latin typeface="Arial Unicode MS"/>
                <a:cs typeface="Arial Unicode MS"/>
              </a:rPr>
              <a:t> </a:t>
            </a:r>
            <a:r>
              <a:rPr dirty="0" sz="1050" spc="85">
                <a:latin typeface="Arial Unicode MS"/>
                <a:cs typeface="Arial Unicode MS"/>
              </a:rPr>
              <a:t>10-11mm/h) </a:t>
            </a:r>
            <a:r>
              <a:rPr dirty="0" sz="1050" spc="-275">
                <a:latin typeface="Arial Unicode MS"/>
                <a:cs typeface="Arial Unicode MS"/>
              </a:rPr>
              <a:t> </a:t>
            </a:r>
            <a:r>
              <a:rPr dirty="0" sz="1050" spc="15">
                <a:latin typeface="Arial Unicode MS"/>
                <a:cs typeface="Arial Unicode MS"/>
              </a:rPr>
              <a:t>(１</a:t>
            </a:r>
            <a:r>
              <a:rPr dirty="0" sz="1050" spc="5">
                <a:latin typeface="Arial Unicode MS"/>
                <a:cs typeface="Arial Unicode MS"/>
              </a:rPr>
              <a:t>日</a:t>
            </a:r>
            <a:r>
              <a:rPr dirty="0" sz="1050" spc="-65">
                <a:latin typeface="Arial Unicode MS"/>
                <a:cs typeface="Arial Unicode MS"/>
              </a:rPr>
              <a:t> </a:t>
            </a:r>
            <a:r>
              <a:rPr dirty="0" sz="1050" spc="90">
                <a:latin typeface="Arial Unicode MS"/>
                <a:cs typeface="Arial Unicode MS"/>
              </a:rPr>
              <a:t>11-12h</a:t>
            </a:r>
            <a:r>
              <a:rPr dirty="0" sz="1050" spc="-45">
                <a:latin typeface="Arial Unicode MS"/>
                <a:cs typeface="Arial Unicode MS"/>
              </a:rPr>
              <a:t> </a:t>
            </a:r>
            <a:r>
              <a:rPr dirty="0" sz="1050" spc="5">
                <a:latin typeface="Arial Unicode MS"/>
                <a:cs typeface="Arial Unicode MS"/>
              </a:rPr>
              <a:t>に</a:t>
            </a:r>
            <a:r>
              <a:rPr dirty="0" sz="1050" spc="-60">
                <a:latin typeface="Arial Unicode MS"/>
                <a:cs typeface="Arial Unicode MS"/>
              </a:rPr>
              <a:t> </a:t>
            </a:r>
            <a:r>
              <a:rPr dirty="0" sz="1050" spc="80">
                <a:latin typeface="Arial Unicode MS"/>
                <a:cs typeface="Arial Unicode MS"/>
              </a:rPr>
              <a:t>11mm/h)</a:t>
            </a:r>
            <a:endParaRPr sz="1050">
              <a:latin typeface="Arial Unicode MS"/>
              <a:cs typeface="Arial Unicode MS"/>
            </a:endParaRPr>
          </a:p>
        </p:txBody>
      </p:sp>
      <p:sp>
        <p:nvSpPr>
          <p:cNvPr id="9" name="object 9"/>
          <p:cNvSpPr txBox="1"/>
          <p:nvPr/>
        </p:nvSpPr>
        <p:spPr>
          <a:xfrm>
            <a:off x="560323" y="2056891"/>
            <a:ext cx="3322320" cy="186690"/>
          </a:xfrm>
          <a:prstGeom prst="rect">
            <a:avLst/>
          </a:prstGeom>
        </p:spPr>
        <p:txBody>
          <a:bodyPr wrap="square" lIns="0" tIns="13335" rIns="0" bIns="0" rtlCol="0" vert="horz">
            <a:spAutoFit/>
          </a:bodyPr>
          <a:lstStyle/>
          <a:p>
            <a:pPr marL="12700">
              <a:lnSpc>
                <a:spcPct val="100000"/>
              </a:lnSpc>
              <a:spcBef>
                <a:spcPts val="105"/>
              </a:spcBef>
              <a:tabLst>
                <a:tab pos="1082040" algn="l"/>
              </a:tabLst>
            </a:pPr>
            <a:r>
              <a:rPr dirty="0" sz="1050" spc="85">
                <a:latin typeface="Arial Unicode MS"/>
                <a:cs typeface="Arial Unicode MS"/>
              </a:rPr>
              <a:t>◆東部セ</a:t>
            </a:r>
            <a:r>
              <a:rPr dirty="0" sz="1050" spc="70">
                <a:latin typeface="Arial Unicode MS"/>
                <a:cs typeface="Arial Unicode MS"/>
              </a:rPr>
              <a:t>ン</a:t>
            </a:r>
            <a:r>
              <a:rPr dirty="0" sz="1050" spc="5">
                <a:latin typeface="Arial Unicode MS"/>
                <a:cs typeface="Arial Unicode MS"/>
              </a:rPr>
              <a:t>ター</a:t>
            </a:r>
            <a:r>
              <a:rPr dirty="0" sz="1050">
                <a:latin typeface="Arial Unicode MS"/>
                <a:cs typeface="Arial Unicode MS"/>
              </a:rPr>
              <a:t>	</a:t>
            </a:r>
            <a:r>
              <a:rPr dirty="0" sz="1050" spc="-20">
                <a:latin typeface="Arial Unicode MS"/>
                <a:cs typeface="Arial Unicode MS"/>
              </a:rPr>
              <a:t>東</a:t>
            </a:r>
            <a:r>
              <a:rPr dirty="0" sz="1050" spc="5">
                <a:latin typeface="Arial Unicode MS"/>
                <a:cs typeface="Arial Unicode MS"/>
              </a:rPr>
              <a:t>部セン</a:t>
            </a:r>
            <a:r>
              <a:rPr dirty="0" sz="1050" spc="-20">
                <a:latin typeface="Arial Unicode MS"/>
                <a:cs typeface="Arial Unicode MS"/>
              </a:rPr>
              <a:t>タ</a:t>
            </a:r>
            <a:r>
              <a:rPr dirty="0" sz="1050" spc="5">
                <a:latin typeface="Arial Unicode MS"/>
                <a:cs typeface="Arial Unicode MS"/>
              </a:rPr>
              <a:t>ー，新</a:t>
            </a:r>
            <a:r>
              <a:rPr dirty="0" sz="1050" spc="-20">
                <a:latin typeface="Arial Unicode MS"/>
                <a:cs typeface="Arial Unicode MS"/>
              </a:rPr>
              <a:t>産</a:t>
            </a:r>
            <a:r>
              <a:rPr dirty="0" sz="1050" spc="5">
                <a:latin typeface="Arial Unicode MS"/>
                <a:cs typeface="Arial Unicode MS"/>
              </a:rPr>
              <a:t>川橋</a:t>
            </a:r>
            <a:r>
              <a:rPr dirty="0" sz="1050" spc="-30">
                <a:latin typeface="Arial Unicode MS"/>
                <a:cs typeface="Arial Unicode MS"/>
              </a:rPr>
              <a:t> </a:t>
            </a:r>
            <a:r>
              <a:rPr dirty="0" sz="1050" spc="50">
                <a:latin typeface="Arial Unicode MS"/>
                <a:cs typeface="Arial Unicode MS"/>
              </a:rPr>
              <a:t>73</a:t>
            </a:r>
            <a:r>
              <a:rPr dirty="0" sz="1050" spc="114">
                <a:latin typeface="Arial Unicode MS"/>
                <a:cs typeface="Arial Unicode MS"/>
              </a:rPr>
              <a:t>m</a:t>
            </a:r>
            <a:r>
              <a:rPr dirty="0" sz="1050" spc="55">
                <a:latin typeface="Arial Unicode MS"/>
                <a:cs typeface="Arial Unicode MS"/>
              </a:rPr>
              <a:t>m</a:t>
            </a:r>
            <a:r>
              <a:rPr dirty="0" sz="1050" spc="180">
                <a:latin typeface="Arial Unicode MS"/>
                <a:cs typeface="Arial Unicode MS"/>
              </a:rPr>
              <a:t>/</a:t>
            </a:r>
            <a:r>
              <a:rPr dirty="0" sz="1050" spc="105">
                <a:latin typeface="Arial Unicode MS"/>
                <a:cs typeface="Arial Unicode MS"/>
              </a:rPr>
              <a:t>23</a:t>
            </a:r>
            <a:r>
              <a:rPr dirty="0" sz="1050" spc="50">
                <a:latin typeface="Arial Unicode MS"/>
                <a:cs typeface="Arial Unicode MS"/>
              </a:rPr>
              <a:t>h</a:t>
            </a:r>
            <a:endParaRPr sz="1050">
              <a:latin typeface="Arial Unicode MS"/>
              <a:cs typeface="Arial Unicode MS"/>
            </a:endParaRPr>
          </a:p>
        </p:txBody>
      </p:sp>
      <p:sp>
        <p:nvSpPr>
          <p:cNvPr id="10" name="object 10"/>
          <p:cNvSpPr txBox="1"/>
          <p:nvPr/>
        </p:nvSpPr>
        <p:spPr>
          <a:xfrm>
            <a:off x="560323" y="2285491"/>
            <a:ext cx="4113529" cy="186690"/>
          </a:xfrm>
          <a:prstGeom prst="rect">
            <a:avLst/>
          </a:prstGeom>
        </p:spPr>
        <p:txBody>
          <a:bodyPr wrap="square" lIns="0" tIns="13335" rIns="0" bIns="0" rtlCol="0" vert="horz">
            <a:spAutoFit/>
          </a:bodyPr>
          <a:lstStyle/>
          <a:p>
            <a:pPr marL="12700">
              <a:lnSpc>
                <a:spcPct val="100000"/>
              </a:lnSpc>
              <a:spcBef>
                <a:spcPts val="105"/>
              </a:spcBef>
              <a:tabLst>
                <a:tab pos="1347470" algn="l"/>
                <a:tab pos="2465705" algn="l"/>
              </a:tabLst>
            </a:pPr>
            <a:r>
              <a:rPr dirty="0" sz="1050" spc="95">
                <a:latin typeface="Arial Unicode MS"/>
                <a:cs typeface="Arial Unicode MS"/>
              </a:rPr>
              <a:t>丹沢</a:t>
            </a:r>
            <a:r>
              <a:rPr dirty="0" sz="1050" spc="55">
                <a:latin typeface="Arial Unicode MS"/>
                <a:cs typeface="Arial Unicode MS"/>
              </a:rPr>
              <a:t>◆</a:t>
            </a:r>
            <a:r>
              <a:rPr dirty="0" sz="1050" spc="95">
                <a:latin typeface="Arial Unicode MS"/>
                <a:cs typeface="Arial Unicode MS"/>
              </a:rPr>
              <a:t>県</a:t>
            </a:r>
            <a:r>
              <a:rPr dirty="0" sz="1050" spc="70">
                <a:latin typeface="Arial Unicode MS"/>
                <a:cs typeface="Arial Unicode MS"/>
              </a:rPr>
              <a:t>西</a:t>
            </a:r>
            <a:r>
              <a:rPr dirty="0" sz="1050" spc="5">
                <a:latin typeface="Arial Unicode MS"/>
                <a:cs typeface="Arial Unicode MS"/>
              </a:rPr>
              <a:t>土木箒沢	</a:t>
            </a:r>
            <a:r>
              <a:rPr dirty="0" sz="1050" spc="85">
                <a:latin typeface="Arial Unicode MS"/>
                <a:cs typeface="Arial Unicode MS"/>
              </a:rPr>
              <a:t>73mm/24.5h	</a:t>
            </a:r>
            <a:r>
              <a:rPr dirty="0" sz="1050" spc="15">
                <a:latin typeface="Arial Unicode MS"/>
                <a:cs typeface="Arial Unicode MS"/>
              </a:rPr>
              <a:t>(１</a:t>
            </a:r>
            <a:r>
              <a:rPr dirty="0" sz="1050" spc="5">
                <a:latin typeface="Arial Unicode MS"/>
                <a:cs typeface="Arial Unicode MS"/>
              </a:rPr>
              <a:t>日</a:t>
            </a:r>
            <a:r>
              <a:rPr dirty="0" sz="1050" spc="-75">
                <a:latin typeface="Arial Unicode MS"/>
                <a:cs typeface="Arial Unicode MS"/>
              </a:rPr>
              <a:t> </a:t>
            </a:r>
            <a:r>
              <a:rPr dirty="0" sz="1050" spc="90">
                <a:latin typeface="Arial Unicode MS"/>
                <a:cs typeface="Arial Unicode MS"/>
              </a:rPr>
              <a:t>12-13h</a:t>
            </a:r>
            <a:r>
              <a:rPr dirty="0" sz="1050" spc="-60">
                <a:latin typeface="Arial Unicode MS"/>
                <a:cs typeface="Arial Unicode MS"/>
              </a:rPr>
              <a:t> </a:t>
            </a:r>
            <a:r>
              <a:rPr dirty="0" sz="1050" spc="5">
                <a:latin typeface="Arial Unicode MS"/>
                <a:cs typeface="Arial Unicode MS"/>
              </a:rPr>
              <a:t>に</a:t>
            </a:r>
            <a:r>
              <a:rPr dirty="0" sz="1050" spc="-70">
                <a:latin typeface="Arial Unicode MS"/>
                <a:cs typeface="Arial Unicode MS"/>
              </a:rPr>
              <a:t> </a:t>
            </a:r>
            <a:r>
              <a:rPr dirty="0" sz="1050" spc="80">
                <a:latin typeface="Arial Unicode MS"/>
                <a:cs typeface="Arial Unicode MS"/>
              </a:rPr>
              <a:t>10mm/h)</a:t>
            </a:r>
            <a:endParaRPr sz="1050">
              <a:latin typeface="Arial Unicode MS"/>
              <a:cs typeface="Arial Unicode MS"/>
            </a:endParaRPr>
          </a:p>
        </p:txBody>
      </p:sp>
      <p:sp>
        <p:nvSpPr>
          <p:cNvPr id="11" name="object 11"/>
          <p:cNvSpPr txBox="1"/>
          <p:nvPr/>
        </p:nvSpPr>
        <p:spPr>
          <a:xfrm>
            <a:off x="563372" y="2514659"/>
            <a:ext cx="6551295" cy="183515"/>
          </a:xfrm>
          <a:prstGeom prst="rect">
            <a:avLst/>
          </a:prstGeom>
        </p:spPr>
        <p:txBody>
          <a:bodyPr wrap="square" lIns="0" tIns="17145" rIns="0" bIns="0" rtlCol="0" vert="horz">
            <a:spAutoFit/>
          </a:bodyPr>
          <a:lstStyle/>
          <a:p>
            <a:pPr marL="12700">
              <a:lnSpc>
                <a:spcPct val="100000"/>
              </a:lnSpc>
              <a:spcBef>
                <a:spcPts val="135"/>
              </a:spcBef>
              <a:tabLst>
                <a:tab pos="1508760" algn="l"/>
                <a:tab pos="1917064" algn="l"/>
                <a:tab pos="2868295" algn="l"/>
                <a:tab pos="5523230" algn="l"/>
                <a:tab pos="6403975" algn="l"/>
              </a:tabLst>
            </a:pPr>
            <a:r>
              <a:rPr dirty="0" u="sng" sz="1000" spc="75" b="1">
                <a:solidFill>
                  <a:srgbClr val="FF0000"/>
                </a:solidFill>
                <a:uFill>
                  <a:solidFill>
                    <a:srgbClr val="FF0000"/>
                  </a:solidFill>
                </a:uFill>
                <a:latin typeface="游ゴシック"/>
                <a:cs typeface="游ゴシック"/>
              </a:rPr>
              <a:t>県央</a:t>
            </a:r>
            <a:r>
              <a:rPr dirty="0" u="sng" sz="1000" spc="55" b="1">
                <a:solidFill>
                  <a:srgbClr val="FF0000"/>
                </a:solidFill>
                <a:uFill>
                  <a:solidFill>
                    <a:srgbClr val="FF0000"/>
                  </a:solidFill>
                </a:uFill>
                <a:latin typeface="游ゴシック"/>
                <a:cs typeface="游ゴシック"/>
              </a:rPr>
              <a:t>湾</a:t>
            </a:r>
            <a:r>
              <a:rPr dirty="0" u="sng" sz="1000" spc="75" b="1">
                <a:solidFill>
                  <a:srgbClr val="FF0000"/>
                </a:solidFill>
                <a:uFill>
                  <a:solidFill>
                    <a:srgbClr val="FF0000"/>
                  </a:solidFill>
                </a:uFill>
                <a:latin typeface="游ゴシック"/>
                <a:cs typeface="游ゴシック"/>
              </a:rPr>
              <a:t>岸◆</a:t>
            </a:r>
            <a:r>
              <a:rPr dirty="0" u="sng" sz="1000" spc="55" b="1">
                <a:solidFill>
                  <a:srgbClr val="FF0000"/>
                </a:solidFill>
                <a:uFill>
                  <a:solidFill>
                    <a:srgbClr val="FF0000"/>
                  </a:solidFill>
                </a:uFill>
                <a:latin typeface="游ゴシック"/>
                <a:cs typeface="游ゴシック"/>
              </a:rPr>
              <a:t>平</a:t>
            </a:r>
            <a:r>
              <a:rPr dirty="0" u="sng" sz="1000" spc="75" b="1">
                <a:solidFill>
                  <a:srgbClr val="FF0000"/>
                </a:solidFill>
                <a:uFill>
                  <a:solidFill>
                    <a:srgbClr val="FF0000"/>
                  </a:solidFill>
                </a:uFill>
                <a:latin typeface="游ゴシック"/>
                <a:cs typeface="游ゴシック"/>
              </a:rPr>
              <a:t>塚土</a:t>
            </a:r>
            <a:r>
              <a:rPr dirty="0" u="sng" sz="1000" spc="55" b="1">
                <a:solidFill>
                  <a:srgbClr val="FF0000"/>
                </a:solidFill>
                <a:uFill>
                  <a:solidFill>
                    <a:srgbClr val="FF0000"/>
                  </a:solidFill>
                </a:uFill>
                <a:latin typeface="游ゴシック"/>
                <a:cs typeface="游ゴシック"/>
              </a:rPr>
              <a:t>木</a:t>
            </a:r>
            <a:r>
              <a:rPr dirty="0" u="sng" sz="1000" b="1">
                <a:solidFill>
                  <a:srgbClr val="FF0000"/>
                </a:solidFill>
                <a:uFill>
                  <a:solidFill>
                    <a:srgbClr val="FF0000"/>
                  </a:solidFill>
                </a:uFill>
                <a:latin typeface="游ゴシック"/>
                <a:cs typeface="游ゴシック"/>
              </a:rPr>
              <a:t>	</a:t>
            </a:r>
            <a:r>
              <a:rPr dirty="0" u="sng" sz="1000" spc="75" b="1">
                <a:solidFill>
                  <a:srgbClr val="FF0000"/>
                </a:solidFill>
                <a:uFill>
                  <a:solidFill>
                    <a:srgbClr val="FF0000"/>
                  </a:solidFill>
                </a:uFill>
                <a:latin typeface="游ゴシック"/>
                <a:cs typeface="游ゴシック"/>
              </a:rPr>
              <a:t>山</a:t>
            </a:r>
            <a:r>
              <a:rPr dirty="0" u="sng" sz="1000" spc="55" b="1">
                <a:solidFill>
                  <a:srgbClr val="FF0000"/>
                </a:solidFill>
                <a:uFill>
                  <a:solidFill>
                    <a:srgbClr val="FF0000"/>
                  </a:solidFill>
                </a:uFill>
                <a:latin typeface="游ゴシック"/>
                <a:cs typeface="游ゴシック"/>
              </a:rPr>
              <a:t>内</a:t>
            </a:r>
            <a:r>
              <a:rPr dirty="0" u="sng" sz="1000" b="1">
                <a:solidFill>
                  <a:srgbClr val="FF0000"/>
                </a:solidFill>
                <a:uFill>
                  <a:solidFill>
                    <a:srgbClr val="FF0000"/>
                  </a:solidFill>
                </a:uFill>
                <a:latin typeface="游ゴシック"/>
                <a:cs typeface="游ゴシック"/>
              </a:rPr>
              <a:t>	</a:t>
            </a:r>
            <a:r>
              <a:rPr dirty="0" u="sng" sz="1000" spc="120" b="1">
                <a:solidFill>
                  <a:srgbClr val="FF0000"/>
                </a:solidFill>
                <a:uFill>
                  <a:solidFill>
                    <a:srgbClr val="FF0000"/>
                  </a:solidFill>
                </a:uFill>
                <a:latin typeface="游ゴシック"/>
                <a:cs typeface="游ゴシック"/>
              </a:rPr>
              <a:t>9</a:t>
            </a:r>
            <a:r>
              <a:rPr dirty="0" u="sng" sz="1000" spc="145" b="1">
                <a:solidFill>
                  <a:srgbClr val="FF0000"/>
                </a:solidFill>
                <a:uFill>
                  <a:solidFill>
                    <a:srgbClr val="FF0000"/>
                  </a:solidFill>
                </a:uFill>
                <a:latin typeface="游ゴシック"/>
                <a:cs typeface="游ゴシック"/>
              </a:rPr>
              <a:t>3</a:t>
            </a:r>
            <a:r>
              <a:rPr dirty="0" u="sng" sz="1000" spc="20" b="1">
                <a:solidFill>
                  <a:srgbClr val="FF0000"/>
                </a:solidFill>
                <a:uFill>
                  <a:solidFill>
                    <a:srgbClr val="FF0000"/>
                  </a:solidFill>
                </a:uFill>
                <a:latin typeface="游ゴシック"/>
                <a:cs typeface="游ゴシック"/>
              </a:rPr>
              <a:t>mm</a:t>
            </a:r>
            <a:r>
              <a:rPr dirty="0" u="sng" sz="1000" spc="25" b="1">
                <a:solidFill>
                  <a:srgbClr val="FF0000"/>
                </a:solidFill>
                <a:uFill>
                  <a:solidFill>
                    <a:srgbClr val="FF0000"/>
                  </a:solidFill>
                </a:uFill>
                <a:latin typeface="游ゴシック"/>
                <a:cs typeface="游ゴシック"/>
              </a:rPr>
              <a:t>/</a:t>
            </a:r>
            <a:r>
              <a:rPr dirty="0" u="sng" sz="1000" spc="120" b="1">
                <a:solidFill>
                  <a:srgbClr val="FF0000"/>
                </a:solidFill>
                <a:uFill>
                  <a:solidFill>
                    <a:srgbClr val="FF0000"/>
                  </a:solidFill>
                </a:uFill>
                <a:latin typeface="游ゴシック"/>
                <a:cs typeface="游ゴシック"/>
              </a:rPr>
              <a:t>2</a:t>
            </a:r>
            <a:r>
              <a:rPr dirty="0" u="sng" sz="1000" spc="145" b="1">
                <a:solidFill>
                  <a:srgbClr val="FF0000"/>
                </a:solidFill>
                <a:uFill>
                  <a:solidFill>
                    <a:srgbClr val="FF0000"/>
                  </a:solidFill>
                </a:uFill>
                <a:latin typeface="游ゴシック"/>
                <a:cs typeface="游ゴシック"/>
              </a:rPr>
              <a:t>7</a:t>
            </a:r>
            <a:r>
              <a:rPr dirty="0" u="sng" sz="1000" spc="15" b="1">
                <a:solidFill>
                  <a:srgbClr val="FF0000"/>
                </a:solidFill>
                <a:uFill>
                  <a:solidFill>
                    <a:srgbClr val="FF0000"/>
                  </a:solidFill>
                </a:uFill>
                <a:latin typeface="游ゴシック"/>
                <a:cs typeface="游ゴシック"/>
              </a:rPr>
              <a:t>h</a:t>
            </a:r>
            <a:r>
              <a:rPr dirty="0" u="sng" sz="1000" b="1">
                <a:solidFill>
                  <a:srgbClr val="FF0000"/>
                </a:solidFill>
                <a:uFill>
                  <a:solidFill>
                    <a:srgbClr val="FF0000"/>
                  </a:solidFill>
                </a:uFill>
                <a:latin typeface="游ゴシック"/>
                <a:cs typeface="游ゴシック"/>
              </a:rPr>
              <a:t>	</a:t>
            </a:r>
            <a:r>
              <a:rPr dirty="0" u="sng" sz="1000" b="1">
                <a:solidFill>
                  <a:srgbClr val="FF0000"/>
                </a:solidFill>
                <a:uFill>
                  <a:solidFill>
                    <a:srgbClr val="FF0000"/>
                  </a:solidFill>
                </a:uFill>
                <a:latin typeface="游ゴシック"/>
                <a:cs typeface="游ゴシック"/>
              </a:rPr>
              <a:t>(</a:t>
            </a:r>
            <a:r>
              <a:rPr dirty="0" u="sng" sz="1000" spc="55" b="1">
                <a:solidFill>
                  <a:srgbClr val="FF0000"/>
                </a:solidFill>
                <a:uFill>
                  <a:solidFill>
                    <a:srgbClr val="FF0000"/>
                  </a:solidFill>
                </a:uFill>
                <a:latin typeface="游ゴシック"/>
                <a:cs typeface="游ゴシック"/>
              </a:rPr>
              <a:t>１日</a:t>
            </a:r>
            <a:r>
              <a:rPr dirty="0" u="sng" sz="1000" b="1">
                <a:solidFill>
                  <a:srgbClr val="FF0000"/>
                </a:solidFill>
                <a:uFill>
                  <a:solidFill>
                    <a:srgbClr val="FF0000"/>
                  </a:solidFill>
                </a:uFill>
                <a:latin typeface="游ゴシック"/>
                <a:cs typeface="游ゴシック"/>
              </a:rPr>
              <a:t> </a:t>
            </a:r>
            <a:r>
              <a:rPr dirty="0" u="sng" sz="1000" spc="145" b="1">
                <a:solidFill>
                  <a:srgbClr val="FF0000"/>
                </a:solidFill>
                <a:uFill>
                  <a:solidFill>
                    <a:srgbClr val="FF0000"/>
                  </a:solidFill>
                </a:uFill>
                <a:latin typeface="游ゴシック"/>
                <a:cs typeface="游ゴシック"/>
              </a:rPr>
              <a:t>11</a:t>
            </a:r>
            <a:r>
              <a:rPr dirty="0" u="sng" sz="1000" spc="15" b="1">
                <a:solidFill>
                  <a:srgbClr val="FF0000"/>
                </a:solidFill>
                <a:uFill>
                  <a:solidFill>
                    <a:srgbClr val="FF0000"/>
                  </a:solidFill>
                </a:uFill>
                <a:latin typeface="游ゴシック"/>
                <a:cs typeface="游ゴシック"/>
              </a:rPr>
              <a:t>h</a:t>
            </a:r>
            <a:r>
              <a:rPr dirty="0" u="sng" sz="1000" spc="-10" b="1">
                <a:solidFill>
                  <a:srgbClr val="FF0000"/>
                </a:solidFill>
                <a:uFill>
                  <a:solidFill>
                    <a:srgbClr val="FF0000"/>
                  </a:solidFill>
                </a:uFill>
                <a:latin typeface="游ゴシック"/>
                <a:cs typeface="游ゴシック"/>
              </a:rPr>
              <a:t> </a:t>
            </a:r>
            <a:r>
              <a:rPr dirty="0" u="sng" sz="1000" spc="55" b="1">
                <a:solidFill>
                  <a:srgbClr val="FF0000"/>
                </a:solidFill>
                <a:uFill>
                  <a:solidFill>
                    <a:srgbClr val="FF0000"/>
                  </a:solidFill>
                </a:uFill>
                <a:latin typeface="游ゴシック"/>
                <a:cs typeface="游ゴシック"/>
              </a:rPr>
              <a:t>に</a:t>
            </a:r>
            <a:r>
              <a:rPr dirty="0" u="sng" sz="1000" spc="-25" b="1">
                <a:solidFill>
                  <a:srgbClr val="FF0000"/>
                </a:solidFill>
                <a:uFill>
                  <a:solidFill>
                    <a:srgbClr val="FF0000"/>
                  </a:solidFill>
                </a:uFill>
                <a:latin typeface="游ゴシック"/>
                <a:cs typeface="游ゴシック"/>
              </a:rPr>
              <a:t> </a:t>
            </a:r>
            <a:r>
              <a:rPr dirty="0" u="sng" sz="1000" spc="120" b="1">
                <a:solidFill>
                  <a:srgbClr val="FF0000"/>
                </a:solidFill>
                <a:uFill>
                  <a:solidFill>
                    <a:srgbClr val="FF0000"/>
                  </a:solidFill>
                </a:uFill>
                <a:latin typeface="游ゴシック"/>
                <a:cs typeface="游ゴシック"/>
              </a:rPr>
              <a:t>1</a:t>
            </a:r>
            <a:r>
              <a:rPr dirty="0" u="sng" sz="1000" spc="145" b="1">
                <a:solidFill>
                  <a:srgbClr val="FF0000"/>
                </a:solidFill>
                <a:uFill>
                  <a:solidFill>
                    <a:srgbClr val="FF0000"/>
                  </a:solidFill>
                </a:uFill>
                <a:latin typeface="游ゴシック"/>
                <a:cs typeface="游ゴシック"/>
              </a:rPr>
              <a:t>2</a:t>
            </a:r>
            <a:r>
              <a:rPr dirty="0" u="sng" sz="1000" spc="20" b="1">
                <a:solidFill>
                  <a:srgbClr val="FF0000"/>
                </a:solidFill>
                <a:uFill>
                  <a:solidFill>
                    <a:srgbClr val="FF0000"/>
                  </a:solidFill>
                </a:uFill>
                <a:latin typeface="游ゴシック"/>
                <a:cs typeface="游ゴシック"/>
              </a:rPr>
              <a:t>mm</a:t>
            </a:r>
            <a:r>
              <a:rPr dirty="0" u="sng" sz="1000" spc="25" b="1">
                <a:solidFill>
                  <a:srgbClr val="FF0000"/>
                </a:solidFill>
                <a:uFill>
                  <a:solidFill>
                    <a:srgbClr val="FF0000"/>
                  </a:solidFill>
                </a:uFill>
                <a:latin typeface="游ゴシック"/>
                <a:cs typeface="游ゴシック"/>
              </a:rPr>
              <a:t>/</a:t>
            </a:r>
            <a:r>
              <a:rPr dirty="0" u="sng" sz="1000" spc="25" b="1">
                <a:solidFill>
                  <a:srgbClr val="FF0000"/>
                </a:solidFill>
                <a:uFill>
                  <a:solidFill>
                    <a:srgbClr val="FF0000"/>
                  </a:solidFill>
                </a:uFill>
                <a:latin typeface="游ゴシック"/>
                <a:cs typeface="游ゴシック"/>
              </a:rPr>
              <a:t>h</a:t>
            </a:r>
            <a:r>
              <a:rPr dirty="0" u="sng" sz="1000" spc="50" b="1">
                <a:solidFill>
                  <a:srgbClr val="FF0000"/>
                </a:solidFill>
                <a:uFill>
                  <a:solidFill>
                    <a:srgbClr val="FF0000"/>
                  </a:solidFill>
                </a:uFill>
                <a:latin typeface="游ゴシック"/>
                <a:cs typeface="游ゴシック"/>
              </a:rPr>
              <a:t>,</a:t>
            </a:r>
            <a:r>
              <a:rPr dirty="0" u="sng" sz="1000" spc="145" b="1">
                <a:solidFill>
                  <a:srgbClr val="FF0000"/>
                </a:solidFill>
                <a:uFill>
                  <a:solidFill>
                    <a:srgbClr val="FF0000"/>
                  </a:solidFill>
                </a:uFill>
                <a:latin typeface="游ゴシック"/>
                <a:cs typeface="游ゴシック"/>
              </a:rPr>
              <a:t>12</a:t>
            </a:r>
            <a:r>
              <a:rPr dirty="0" u="sng" sz="1000" spc="15" b="1">
                <a:solidFill>
                  <a:srgbClr val="FF0000"/>
                </a:solidFill>
                <a:uFill>
                  <a:solidFill>
                    <a:srgbClr val="FF0000"/>
                  </a:solidFill>
                </a:uFill>
                <a:latin typeface="游ゴシック"/>
                <a:cs typeface="游ゴシック"/>
              </a:rPr>
              <a:t>h</a:t>
            </a:r>
            <a:r>
              <a:rPr dirty="0" u="sng" sz="1000" spc="-10" b="1">
                <a:solidFill>
                  <a:srgbClr val="FF0000"/>
                </a:solidFill>
                <a:uFill>
                  <a:solidFill>
                    <a:srgbClr val="FF0000"/>
                  </a:solidFill>
                </a:uFill>
                <a:latin typeface="游ゴシック"/>
                <a:cs typeface="游ゴシック"/>
              </a:rPr>
              <a:t> </a:t>
            </a:r>
            <a:r>
              <a:rPr dirty="0" u="sng" sz="1000" spc="55" b="1">
                <a:solidFill>
                  <a:srgbClr val="FF0000"/>
                </a:solidFill>
                <a:uFill>
                  <a:solidFill>
                    <a:srgbClr val="FF0000"/>
                  </a:solidFill>
                </a:uFill>
                <a:latin typeface="游ゴシック"/>
                <a:cs typeface="游ゴシック"/>
              </a:rPr>
              <a:t>に</a:t>
            </a:r>
            <a:r>
              <a:rPr dirty="0" u="sng" sz="1000" spc="-25" b="1">
                <a:solidFill>
                  <a:srgbClr val="FF0000"/>
                </a:solidFill>
                <a:uFill>
                  <a:solidFill>
                    <a:srgbClr val="FF0000"/>
                  </a:solidFill>
                </a:uFill>
                <a:latin typeface="游ゴシック"/>
                <a:cs typeface="游ゴシック"/>
              </a:rPr>
              <a:t> </a:t>
            </a:r>
            <a:r>
              <a:rPr dirty="0" u="sng" sz="1000" spc="120" b="1">
                <a:solidFill>
                  <a:srgbClr val="FF0000"/>
                </a:solidFill>
                <a:uFill>
                  <a:solidFill>
                    <a:srgbClr val="FF0000"/>
                  </a:solidFill>
                </a:uFill>
                <a:latin typeface="游ゴシック"/>
                <a:cs typeface="游ゴシック"/>
              </a:rPr>
              <a:t>1</a:t>
            </a:r>
            <a:r>
              <a:rPr dirty="0" u="sng" sz="1000" spc="145" b="1">
                <a:solidFill>
                  <a:srgbClr val="FF0000"/>
                </a:solidFill>
                <a:uFill>
                  <a:solidFill>
                    <a:srgbClr val="FF0000"/>
                  </a:solidFill>
                </a:uFill>
                <a:latin typeface="游ゴシック"/>
                <a:cs typeface="游ゴシック"/>
              </a:rPr>
              <a:t>0</a:t>
            </a:r>
            <a:r>
              <a:rPr dirty="0" u="sng" sz="1000" spc="20" b="1">
                <a:solidFill>
                  <a:srgbClr val="FF0000"/>
                </a:solidFill>
                <a:uFill>
                  <a:solidFill>
                    <a:srgbClr val="FF0000"/>
                  </a:solidFill>
                </a:uFill>
                <a:latin typeface="游ゴシック"/>
                <a:cs typeface="游ゴシック"/>
              </a:rPr>
              <a:t>mm</a:t>
            </a:r>
            <a:r>
              <a:rPr dirty="0" u="sng" sz="1000" spc="25" b="1">
                <a:solidFill>
                  <a:srgbClr val="FF0000"/>
                </a:solidFill>
                <a:uFill>
                  <a:solidFill>
                    <a:srgbClr val="FF0000"/>
                  </a:solidFill>
                </a:uFill>
                <a:latin typeface="游ゴシック"/>
                <a:cs typeface="游ゴシック"/>
              </a:rPr>
              <a:t>/</a:t>
            </a:r>
            <a:r>
              <a:rPr dirty="0" u="sng" sz="1000" spc="25" b="1">
                <a:solidFill>
                  <a:srgbClr val="FF0000"/>
                </a:solidFill>
                <a:uFill>
                  <a:solidFill>
                    <a:srgbClr val="FF0000"/>
                  </a:solidFill>
                </a:uFill>
                <a:latin typeface="游ゴシック"/>
                <a:cs typeface="游ゴシック"/>
              </a:rPr>
              <a:t>h</a:t>
            </a:r>
            <a:r>
              <a:rPr dirty="0" u="sng" sz="1000" spc="-20" b="1">
                <a:solidFill>
                  <a:srgbClr val="FF0000"/>
                </a:solidFill>
                <a:uFill>
                  <a:solidFill>
                    <a:srgbClr val="FF0000"/>
                  </a:solidFill>
                </a:uFill>
                <a:latin typeface="游ゴシック"/>
                <a:cs typeface="游ゴシック"/>
              </a:rPr>
              <a:t>)</a:t>
            </a:r>
            <a:r>
              <a:rPr dirty="0" u="sng" sz="1000" b="1">
                <a:solidFill>
                  <a:srgbClr val="FF0000"/>
                </a:solidFill>
                <a:uFill>
                  <a:solidFill>
                    <a:srgbClr val="FF0000"/>
                  </a:solidFill>
                </a:uFill>
                <a:latin typeface="游ゴシック"/>
                <a:cs typeface="游ゴシック"/>
              </a:rPr>
              <a:t>	</a:t>
            </a:r>
            <a:r>
              <a:rPr dirty="0" u="sng" sz="1000" spc="120" b="1">
                <a:solidFill>
                  <a:srgbClr val="FF0000"/>
                </a:solidFill>
                <a:uFill>
                  <a:solidFill>
                    <a:srgbClr val="FF0000"/>
                  </a:solidFill>
                </a:uFill>
                <a:latin typeface="游ゴシック"/>
                <a:cs typeface="游ゴシック"/>
              </a:rPr>
              <a:t>8</a:t>
            </a:r>
            <a:r>
              <a:rPr dirty="0" u="sng" sz="1000" spc="145" b="1">
                <a:solidFill>
                  <a:srgbClr val="FF0000"/>
                </a:solidFill>
                <a:uFill>
                  <a:solidFill>
                    <a:srgbClr val="FF0000"/>
                  </a:solidFill>
                </a:uFill>
                <a:latin typeface="游ゴシック"/>
                <a:cs typeface="游ゴシック"/>
              </a:rPr>
              <a:t>3</a:t>
            </a:r>
            <a:r>
              <a:rPr dirty="0" u="sng" sz="1000" spc="20" b="1">
                <a:solidFill>
                  <a:srgbClr val="FF0000"/>
                </a:solidFill>
                <a:uFill>
                  <a:solidFill>
                    <a:srgbClr val="FF0000"/>
                  </a:solidFill>
                </a:uFill>
                <a:latin typeface="游ゴシック"/>
                <a:cs typeface="游ゴシック"/>
              </a:rPr>
              <a:t>mm</a:t>
            </a:r>
            <a:r>
              <a:rPr dirty="0" u="sng" sz="1000" b="1">
                <a:solidFill>
                  <a:srgbClr val="FF0000"/>
                </a:solidFill>
                <a:uFill>
                  <a:solidFill>
                    <a:srgbClr val="FF0000"/>
                  </a:solidFill>
                </a:uFill>
                <a:latin typeface="游ゴシック"/>
                <a:cs typeface="游ゴシック"/>
              </a:rPr>
              <a:t>/</a:t>
            </a:r>
            <a:r>
              <a:rPr dirty="0" u="sng" sz="1000" spc="120" b="1">
                <a:solidFill>
                  <a:srgbClr val="FF0000"/>
                </a:solidFill>
                <a:uFill>
                  <a:solidFill>
                    <a:srgbClr val="FF0000"/>
                  </a:solidFill>
                </a:uFill>
                <a:latin typeface="游ゴシック"/>
                <a:cs typeface="游ゴシック"/>
              </a:rPr>
              <a:t>2</a:t>
            </a:r>
            <a:r>
              <a:rPr dirty="0" u="sng" sz="1000" spc="145" b="1">
                <a:solidFill>
                  <a:srgbClr val="FF0000"/>
                </a:solidFill>
                <a:uFill>
                  <a:solidFill>
                    <a:srgbClr val="FF0000"/>
                  </a:solidFill>
                </a:uFill>
                <a:latin typeface="游ゴシック"/>
                <a:cs typeface="游ゴシック"/>
              </a:rPr>
              <a:t>4</a:t>
            </a:r>
            <a:r>
              <a:rPr dirty="0" u="sng" sz="1000" spc="15" b="1">
                <a:solidFill>
                  <a:srgbClr val="FF0000"/>
                </a:solidFill>
                <a:uFill>
                  <a:solidFill>
                    <a:srgbClr val="FF0000"/>
                  </a:solidFill>
                </a:uFill>
                <a:latin typeface="游ゴシック"/>
                <a:cs typeface="游ゴシック"/>
              </a:rPr>
              <a:t>h</a:t>
            </a:r>
            <a:r>
              <a:rPr dirty="0" u="sng" sz="1000" b="1">
                <a:solidFill>
                  <a:srgbClr val="FF0000"/>
                </a:solidFill>
                <a:uFill>
                  <a:solidFill>
                    <a:srgbClr val="FF0000"/>
                  </a:solidFill>
                </a:uFill>
                <a:latin typeface="游ゴシック"/>
                <a:cs typeface="游ゴシック"/>
              </a:rPr>
              <a:t>	</a:t>
            </a:r>
            <a:r>
              <a:rPr dirty="0" u="sng" sz="1000" spc="55" b="1">
                <a:solidFill>
                  <a:srgbClr val="FF0000"/>
                </a:solidFill>
                <a:uFill>
                  <a:solidFill>
                    <a:srgbClr val="FF0000"/>
                  </a:solidFill>
                </a:uFill>
                <a:latin typeface="游ゴシック"/>
                <a:cs typeface="游ゴシック"/>
              </a:rPr>
              <a:t>⑤</a:t>
            </a:r>
            <a:endParaRPr sz="1000">
              <a:latin typeface="游ゴシック"/>
              <a:cs typeface="游ゴシック"/>
            </a:endParaRPr>
          </a:p>
        </p:txBody>
      </p:sp>
      <p:sp>
        <p:nvSpPr>
          <p:cNvPr id="12" name="object 12"/>
          <p:cNvSpPr txBox="1"/>
          <p:nvPr/>
        </p:nvSpPr>
        <p:spPr>
          <a:xfrm>
            <a:off x="560323" y="2675025"/>
            <a:ext cx="2654300" cy="939800"/>
          </a:xfrm>
          <a:prstGeom prst="rect">
            <a:avLst/>
          </a:prstGeom>
        </p:spPr>
        <p:txBody>
          <a:bodyPr wrap="square" lIns="0" tIns="80645" rIns="0" bIns="0" rtlCol="0" vert="horz">
            <a:spAutoFit/>
          </a:bodyPr>
          <a:lstStyle/>
          <a:p>
            <a:pPr marL="12700">
              <a:lnSpc>
                <a:spcPct val="100000"/>
              </a:lnSpc>
              <a:spcBef>
                <a:spcPts val="635"/>
              </a:spcBef>
            </a:pPr>
            <a:r>
              <a:rPr dirty="0" sz="1050" spc="85">
                <a:latin typeface="Arial Unicode MS"/>
                <a:cs typeface="Arial Unicode MS"/>
              </a:rPr>
              <a:t>箱根◆小</a:t>
            </a:r>
            <a:r>
              <a:rPr dirty="0" sz="1050" spc="70">
                <a:latin typeface="Arial Unicode MS"/>
                <a:cs typeface="Arial Unicode MS"/>
              </a:rPr>
              <a:t>田</a:t>
            </a:r>
            <a:r>
              <a:rPr dirty="0" sz="1050" spc="5">
                <a:latin typeface="Arial Unicode MS"/>
                <a:cs typeface="Arial Unicode MS"/>
              </a:rPr>
              <a:t>原土木</a:t>
            </a:r>
            <a:r>
              <a:rPr dirty="0" sz="1050" spc="-20">
                <a:latin typeface="Arial Unicode MS"/>
                <a:cs typeface="Arial Unicode MS"/>
              </a:rPr>
              <a:t>セ</a:t>
            </a:r>
            <a:r>
              <a:rPr dirty="0" sz="1050" spc="5">
                <a:latin typeface="Arial Unicode MS"/>
                <a:cs typeface="Arial Unicode MS"/>
              </a:rPr>
              <a:t>ンター</a:t>
            </a:r>
            <a:r>
              <a:rPr dirty="0" sz="1050" spc="-20">
                <a:latin typeface="Arial Unicode MS"/>
                <a:cs typeface="Arial Unicode MS"/>
              </a:rPr>
              <a:t>須</a:t>
            </a:r>
            <a:r>
              <a:rPr dirty="0" sz="1050" spc="5">
                <a:latin typeface="Arial Unicode MS"/>
                <a:cs typeface="Arial Unicode MS"/>
              </a:rPr>
              <a:t>沢</a:t>
            </a:r>
            <a:r>
              <a:rPr dirty="0" sz="1050" spc="-30">
                <a:latin typeface="Arial Unicode MS"/>
                <a:cs typeface="Arial Unicode MS"/>
              </a:rPr>
              <a:t> </a:t>
            </a:r>
            <a:r>
              <a:rPr dirty="0" sz="1050" spc="80">
                <a:latin typeface="Arial Unicode MS"/>
                <a:cs typeface="Arial Unicode MS"/>
              </a:rPr>
              <a:t>8</a:t>
            </a:r>
            <a:r>
              <a:rPr dirty="0" sz="1050" spc="105">
                <a:latin typeface="Arial Unicode MS"/>
                <a:cs typeface="Arial Unicode MS"/>
              </a:rPr>
              <a:t>8</a:t>
            </a:r>
            <a:r>
              <a:rPr dirty="0" sz="1050" spc="35">
                <a:latin typeface="Arial Unicode MS"/>
                <a:cs typeface="Arial Unicode MS"/>
              </a:rPr>
              <a:t>m</a:t>
            </a:r>
            <a:r>
              <a:rPr dirty="0" sz="1050" spc="55">
                <a:latin typeface="Arial Unicode MS"/>
                <a:cs typeface="Arial Unicode MS"/>
              </a:rPr>
              <a:t>m</a:t>
            </a:r>
            <a:r>
              <a:rPr dirty="0" sz="1050" spc="180">
                <a:latin typeface="Arial Unicode MS"/>
                <a:cs typeface="Arial Unicode MS"/>
              </a:rPr>
              <a:t>/</a:t>
            </a:r>
            <a:r>
              <a:rPr dirty="0" sz="1050" spc="105">
                <a:latin typeface="Arial Unicode MS"/>
                <a:cs typeface="Arial Unicode MS"/>
              </a:rPr>
              <a:t>26</a:t>
            </a:r>
            <a:r>
              <a:rPr dirty="0" sz="1050" spc="50">
                <a:latin typeface="Arial Unicode MS"/>
                <a:cs typeface="Arial Unicode MS"/>
              </a:rPr>
              <a:t>h</a:t>
            </a:r>
            <a:endParaRPr sz="1050">
              <a:latin typeface="Arial Unicode MS"/>
              <a:cs typeface="Arial Unicode MS"/>
            </a:endParaRPr>
          </a:p>
          <a:p>
            <a:pPr marL="12700">
              <a:lnSpc>
                <a:spcPct val="100000"/>
              </a:lnSpc>
              <a:spcBef>
                <a:spcPts val="540"/>
              </a:spcBef>
              <a:tabLst>
                <a:tab pos="680085" algn="l"/>
              </a:tabLst>
            </a:pPr>
            <a:r>
              <a:rPr dirty="0" sz="1050" spc="70">
                <a:latin typeface="Arial Unicode MS"/>
                <a:cs typeface="Arial Unicode MS"/>
              </a:rPr>
              <a:t>◎</a:t>
            </a:r>
            <a:r>
              <a:rPr dirty="0" sz="1050" spc="120">
                <a:latin typeface="Arial Unicode MS"/>
                <a:cs typeface="Arial Unicode MS"/>
              </a:rPr>
              <a:t>まとめ	</a:t>
            </a:r>
            <a:r>
              <a:rPr dirty="0" sz="1050" spc="5">
                <a:latin typeface="Arial Unicode MS"/>
                <a:cs typeface="Arial Unicode MS"/>
              </a:rPr>
              <a:t>山間部</a:t>
            </a:r>
            <a:r>
              <a:rPr dirty="0" sz="1050" spc="30">
                <a:latin typeface="Arial Unicode MS"/>
                <a:cs typeface="Arial Unicode MS"/>
              </a:rPr>
              <a:t>(</a:t>
            </a:r>
            <a:r>
              <a:rPr dirty="0" sz="1050" spc="-20">
                <a:latin typeface="Arial Unicode MS"/>
                <a:cs typeface="Arial Unicode MS"/>
              </a:rPr>
              <a:t>県</a:t>
            </a:r>
            <a:r>
              <a:rPr dirty="0" sz="1050" spc="5">
                <a:latin typeface="Arial Unicode MS"/>
                <a:cs typeface="Arial Unicode MS"/>
              </a:rPr>
              <a:t>西～県北</a:t>
            </a:r>
            <a:r>
              <a:rPr dirty="0" sz="1050" spc="35">
                <a:latin typeface="Arial Unicode MS"/>
                <a:cs typeface="Arial Unicode MS"/>
              </a:rPr>
              <a:t>)</a:t>
            </a:r>
            <a:endParaRPr sz="1050">
              <a:latin typeface="Arial Unicode MS"/>
              <a:cs typeface="Arial Unicode MS"/>
            </a:endParaRPr>
          </a:p>
          <a:p>
            <a:pPr marL="680085">
              <a:lnSpc>
                <a:spcPct val="100000"/>
              </a:lnSpc>
              <a:spcBef>
                <a:spcPts val="540"/>
              </a:spcBef>
            </a:pPr>
            <a:r>
              <a:rPr dirty="0" sz="1050" spc="5">
                <a:latin typeface="Arial Unicode MS"/>
                <a:cs typeface="Arial Unicode MS"/>
              </a:rPr>
              <a:t>平野部</a:t>
            </a:r>
            <a:r>
              <a:rPr dirty="0" sz="1050" spc="30">
                <a:latin typeface="Arial Unicode MS"/>
                <a:cs typeface="Arial Unicode MS"/>
              </a:rPr>
              <a:t>(</a:t>
            </a:r>
            <a:r>
              <a:rPr dirty="0" sz="1050" spc="5">
                <a:latin typeface="Arial Unicode MS"/>
                <a:cs typeface="Arial Unicode MS"/>
              </a:rPr>
              <a:t>相</a:t>
            </a:r>
            <a:r>
              <a:rPr dirty="0" sz="1050" spc="-20">
                <a:latin typeface="Arial Unicode MS"/>
                <a:cs typeface="Arial Unicode MS"/>
              </a:rPr>
              <a:t>模</a:t>
            </a:r>
            <a:r>
              <a:rPr dirty="0" sz="1050" spc="5">
                <a:latin typeface="Arial Unicode MS"/>
                <a:cs typeface="Arial Unicode MS"/>
              </a:rPr>
              <a:t>川～湾岸</a:t>
            </a:r>
            <a:r>
              <a:rPr dirty="0" sz="1050" spc="35">
                <a:latin typeface="Arial Unicode MS"/>
                <a:cs typeface="Arial Unicode MS"/>
              </a:rPr>
              <a:t>)</a:t>
            </a:r>
            <a:endParaRPr sz="1050">
              <a:latin typeface="Arial Unicode MS"/>
              <a:cs typeface="Arial Unicode MS"/>
            </a:endParaRPr>
          </a:p>
          <a:p>
            <a:pPr marL="680085">
              <a:lnSpc>
                <a:spcPct val="100000"/>
              </a:lnSpc>
              <a:spcBef>
                <a:spcPts val="540"/>
              </a:spcBef>
            </a:pPr>
            <a:r>
              <a:rPr dirty="0" sz="1050" spc="5">
                <a:latin typeface="Arial Unicode MS"/>
                <a:cs typeface="Arial Unicode MS"/>
              </a:rPr>
              <a:t>丘陵部</a:t>
            </a:r>
            <a:r>
              <a:rPr dirty="0" sz="1050" spc="30">
                <a:latin typeface="Arial Unicode MS"/>
                <a:cs typeface="Arial Unicode MS"/>
              </a:rPr>
              <a:t>(</a:t>
            </a:r>
            <a:r>
              <a:rPr dirty="0" sz="1050" spc="5">
                <a:latin typeface="Arial Unicode MS"/>
                <a:cs typeface="Arial Unicode MS"/>
              </a:rPr>
              <a:t>横</a:t>
            </a:r>
            <a:r>
              <a:rPr dirty="0" sz="1050" spc="-20">
                <a:latin typeface="Arial Unicode MS"/>
                <a:cs typeface="Arial Unicode MS"/>
              </a:rPr>
              <a:t>浜</a:t>
            </a:r>
            <a:r>
              <a:rPr dirty="0" sz="1050" spc="5">
                <a:latin typeface="Arial Unicode MS"/>
                <a:cs typeface="Arial Unicode MS"/>
              </a:rPr>
              <a:t>川崎横</a:t>
            </a:r>
            <a:r>
              <a:rPr dirty="0" sz="1050" spc="-20">
                <a:latin typeface="Arial Unicode MS"/>
                <a:cs typeface="Arial Unicode MS"/>
              </a:rPr>
              <a:t>須</a:t>
            </a:r>
            <a:r>
              <a:rPr dirty="0" sz="1050" spc="5">
                <a:latin typeface="Arial Unicode MS"/>
                <a:cs typeface="Arial Unicode MS"/>
              </a:rPr>
              <a:t>賀藤沢）</a:t>
            </a:r>
            <a:endParaRPr sz="1050">
              <a:latin typeface="Arial Unicode MS"/>
              <a:cs typeface="Arial Unicode MS"/>
            </a:endParaRPr>
          </a:p>
        </p:txBody>
      </p:sp>
      <p:sp>
        <p:nvSpPr>
          <p:cNvPr id="13" name="object 13"/>
          <p:cNvSpPr txBox="1"/>
          <p:nvPr/>
        </p:nvSpPr>
        <p:spPr>
          <a:xfrm>
            <a:off x="3193795" y="2675025"/>
            <a:ext cx="3951604" cy="939800"/>
          </a:xfrm>
          <a:prstGeom prst="rect">
            <a:avLst/>
          </a:prstGeom>
        </p:spPr>
        <p:txBody>
          <a:bodyPr wrap="square" lIns="0" tIns="12065" rIns="0" bIns="0" rtlCol="0" vert="horz">
            <a:spAutoFit/>
          </a:bodyPr>
          <a:lstStyle/>
          <a:p>
            <a:pPr marL="12700" marR="5080" indent="194945">
              <a:lnSpc>
                <a:spcPct val="142900"/>
              </a:lnSpc>
              <a:spcBef>
                <a:spcPts val="95"/>
              </a:spcBef>
              <a:tabLst>
                <a:tab pos="2874645" algn="l"/>
                <a:tab pos="3733800" algn="l"/>
              </a:tabLst>
            </a:pPr>
            <a:r>
              <a:rPr dirty="0" sz="1050" spc="5">
                <a:latin typeface="Arial Unicode MS"/>
                <a:cs typeface="Arial Unicode MS"/>
              </a:rPr>
              <a:t>(１日</a:t>
            </a:r>
            <a:r>
              <a:rPr dirty="0" sz="1050" spc="-25">
                <a:latin typeface="Arial Unicode MS"/>
                <a:cs typeface="Arial Unicode MS"/>
              </a:rPr>
              <a:t> </a:t>
            </a:r>
            <a:r>
              <a:rPr dirty="0" sz="1050" spc="90">
                <a:latin typeface="Arial Unicode MS"/>
                <a:cs typeface="Arial Unicode MS"/>
              </a:rPr>
              <a:t>10-12h</a:t>
            </a:r>
            <a:r>
              <a:rPr dirty="0" sz="1050" spc="-30">
                <a:latin typeface="Arial Unicode MS"/>
                <a:cs typeface="Arial Unicode MS"/>
              </a:rPr>
              <a:t> </a:t>
            </a:r>
            <a:r>
              <a:rPr dirty="0" sz="1050" spc="5">
                <a:latin typeface="Arial Unicode MS"/>
                <a:cs typeface="Arial Unicode MS"/>
              </a:rPr>
              <a:t>に</a:t>
            </a:r>
            <a:r>
              <a:rPr dirty="0" sz="1050" spc="-25">
                <a:latin typeface="Arial Unicode MS"/>
                <a:cs typeface="Arial Unicode MS"/>
              </a:rPr>
              <a:t> </a:t>
            </a:r>
            <a:r>
              <a:rPr dirty="0" sz="1050" spc="85">
                <a:latin typeface="Arial Unicode MS"/>
                <a:cs typeface="Arial Unicode MS"/>
              </a:rPr>
              <a:t>10-12mm/h)	</a:t>
            </a:r>
            <a:r>
              <a:rPr dirty="0" sz="1050" spc="90">
                <a:latin typeface="Arial Unicode MS"/>
                <a:cs typeface="Arial Unicode MS"/>
              </a:rPr>
              <a:t>81mm/24h	</a:t>
            </a:r>
            <a:r>
              <a:rPr dirty="0" sz="1050" spc="5">
                <a:latin typeface="Arial Unicode MS"/>
                <a:cs typeface="Arial Unicode MS"/>
              </a:rPr>
              <a:t>⑥ </a:t>
            </a:r>
            <a:r>
              <a:rPr dirty="0" sz="1050" spc="10">
                <a:latin typeface="Arial Unicode MS"/>
                <a:cs typeface="Arial Unicode MS"/>
              </a:rPr>
              <a:t> </a:t>
            </a:r>
            <a:r>
              <a:rPr dirty="0" sz="1050" spc="5">
                <a:latin typeface="Arial Unicode MS"/>
                <a:cs typeface="Arial Unicode MS"/>
              </a:rPr>
              <a:t>１</a:t>
            </a:r>
            <a:r>
              <a:rPr dirty="0" sz="1050" spc="-20">
                <a:latin typeface="Arial Unicode MS"/>
                <a:cs typeface="Arial Unicode MS"/>
              </a:rPr>
              <a:t>日９</a:t>
            </a:r>
            <a:r>
              <a:rPr dirty="0" sz="1050">
                <a:latin typeface="Arial Unicode MS"/>
                <a:cs typeface="Arial Unicode MS"/>
              </a:rPr>
              <a:t>～</a:t>
            </a:r>
            <a:r>
              <a:rPr dirty="0" sz="1050" spc="105">
                <a:latin typeface="Arial Unicode MS"/>
                <a:cs typeface="Arial Unicode MS"/>
              </a:rPr>
              <a:t>1</a:t>
            </a:r>
            <a:r>
              <a:rPr dirty="0" sz="1050" spc="100">
                <a:latin typeface="Arial Unicode MS"/>
                <a:cs typeface="Arial Unicode MS"/>
              </a:rPr>
              <a:t>3</a:t>
            </a:r>
            <a:r>
              <a:rPr dirty="0" sz="1050" spc="-45">
                <a:latin typeface="Arial Unicode MS"/>
                <a:cs typeface="Arial Unicode MS"/>
              </a:rPr>
              <a:t> </a:t>
            </a:r>
            <a:r>
              <a:rPr dirty="0" sz="1050" spc="5">
                <a:latin typeface="Arial Unicode MS"/>
                <a:cs typeface="Arial Unicode MS"/>
              </a:rPr>
              <a:t>時頃に</a:t>
            </a:r>
            <a:r>
              <a:rPr dirty="0" sz="1050" spc="-20">
                <a:latin typeface="Arial Unicode MS"/>
                <a:cs typeface="Arial Unicode MS"/>
              </a:rPr>
              <a:t>断</a:t>
            </a:r>
            <a:r>
              <a:rPr dirty="0" sz="1050" spc="5">
                <a:latin typeface="Arial Unicode MS"/>
                <a:cs typeface="Arial Unicode MS"/>
              </a:rPr>
              <a:t>続的</a:t>
            </a:r>
            <a:r>
              <a:rPr dirty="0" sz="1050" spc="-20">
                <a:latin typeface="Arial Unicode MS"/>
                <a:cs typeface="Arial Unicode MS"/>
              </a:rPr>
              <a:t>で</a:t>
            </a:r>
            <a:r>
              <a:rPr dirty="0" sz="1050" spc="-95">
                <a:latin typeface="Arial Unicode MS"/>
                <a:cs typeface="Arial Unicode MS"/>
              </a:rPr>
              <a:t>，</a:t>
            </a:r>
            <a:r>
              <a:rPr dirty="0" sz="1050" spc="5">
                <a:latin typeface="Arial Unicode MS"/>
                <a:cs typeface="Arial Unicode MS"/>
              </a:rPr>
              <a:t>丹沢</a:t>
            </a:r>
            <a:r>
              <a:rPr dirty="0" sz="1050" spc="-20">
                <a:latin typeface="Arial Unicode MS"/>
                <a:cs typeface="Arial Unicode MS"/>
              </a:rPr>
              <a:t>は</a:t>
            </a:r>
            <a:r>
              <a:rPr dirty="0" sz="1050" spc="5">
                <a:latin typeface="Arial Unicode MS"/>
                <a:cs typeface="Arial Unicode MS"/>
              </a:rPr>
              <a:t>箱根よ</a:t>
            </a:r>
            <a:r>
              <a:rPr dirty="0" sz="1050" spc="-20">
                <a:latin typeface="Arial Unicode MS"/>
                <a:cs typeface="Arial Unicode MS"/>
              </a:rPr>
              <a:t>り</a:t>
            </a:r>
            <a:r>
              <a:rPr dirty="0" sz="1050" spc="5">
                <a:latin typeface="Arial Unicode MS"/>
                <a:cs typeface="Arial Unicode MS"/>
              </a:rPr>
              <a:t>長い時</a:t>
            </a:r>
            <a:r>
              <a:rPr dirty="0" sz="1050" spc="-20">
                <a:latin typeface="Arial Unicode MS"/>
                <a:cs typeface="Arial Unicode MS"/>
              </a:rPr>
              <a:t>間降</a:t>
            </a:r>
            <a:r>
              <a:rPr dirty="0" sz="1050">
                <a:latin typeface="Arial Unicode MS"/>
                <a:cs typeface="Arial Unicode MS"/>
              </a:rPr>
              <a:t>っていた  </a:t>
            </a:r>
            <a:r>
              <a:rPr dirty="0" sz="1050" spc="5">
                <a:latin typeface="Arial Unicode MS"/>
                <a:cs typeface="Arial Unicode MS"/>
              </a:rPr>
              <a:t>１日</a:t>
            </a:r>
            <a:r>
              <a:rPr dirty="0" sz="1050" spc="-60">
                <a:latin typeface="Arial Unicode MS"/>
                <a:cs typeface="Arial Unicode MS"/>
              </a:rPr>
              <a:t> </a:t>
            </a:r>
            <a:r>
              <a:rPr dirty="0" sz="1050" spc="75">
                <a:latin typeface="Arial Unicode MS"/>
                <a:cs typeface="Arial Unicode MS"/>
              </a:rPr>
              <a:t>11h～12</a:t>
            </a:r>
            <a:r>
              <a:rPr dirty="0" sz="1050" spc="-25">
                <a:latin typeface="Arial Unicode MS"/>
                <a:cs typeface="Arial Unicode MS"/>
              </a:rPr>
              <a:t> </a:t>
            </a:r>
            <a:r>
              <a:rPr dirty="0" sz="1050" spc="-20">
                <a:latin typeface="Arial Unicode MS"/>
                <a:cs typeface="Arial Unicode MS"/>
              </a:rPr>
              <a:t>時</a:t>
            </a:r>
            <a:r>
              <a:rPr dirty="0" sz="1050" spc="5">
                <a:latin typeface="Arial Unicode MS"/>
                <a:cs typeface="Arial Unicode MS"/>
              </a:rPr>
              <a:t>頃をピー</a:t>
            </a:r>
            <a:r>
              <a:rPr dirty="0" sz="1050" spc="-20">
                <a:latin typeface="Arial Unicode MS"/>
                <a:cs typeface="Arial Unicode MS"/>
              </a:rPr>
              <a:t>ク</a:t>
            </a:r>
            <a:r>
              <a:rPr dirty="0" sz="1050" spc="5">
                <a:latin typeface="Arial Unicode MS"/>
                <a:cs typeface="Arial Unicode MS"/>
              </a:rPr>
              <a:t>に断続</a:t>
            </a:r>
            <a:r>
              <a:rPr dirty="0" sz="1050" spc="-20">
                <a:latin typeface="Arial Unicode MS"/>
                <a:cs typeface="Arial Unicode MS"/>
              </a:rPr>
              <a:t>的</a:t>
            </a:r>
            <a:r>
              <a:rPr dirty="0" sz="1050" spc="5">
                <a:latin typeface="Arial Unicode MS"/>
                <a:cs typeface="Arial Unicode MS"/>
              </a:rPr>
              <a:t>な降雨</a:t>
            </a:r>
            <a:endParaRPr sz="1050">
              <a:latin typeface="Arial Unicode MS"/>
              <a:cs typeface="Arial Unicode MS"/>
            </a:endParaRPr>
          </a:p>
          <a:p>
            <a:pPr marL="30480">
              <a:lnSpc>
                <a:spcPct val="100000"/>
              </a:lnSpc>
              <a:spcBef>
                <a:spcPts val="540"/>
              </a:spcBef>
            </a:pPr>
            <a:r>
              <a:rPr dirty="0" sz="1050" spc="5">
                <a:latin typeface="Arial Unicode MS"/>
                <a:cs typeface="Arial Unicode MS"/>
              </a:rPr>
              <a:t>１日</a:t>
            </a:r>
            <a:r>
              <a:rPr dirty="0" sz="1050" spc="-75">
                <a:latin typeface="Arial Unicode MS"/>
                <a:cs typeface="Arial Unicode MS"/>
              </a:rPr>
              <a:t> </a:t>
            </a:r>
            <a:r>
              <a:rPr dirty="0" sz="1050" spc="90">
                <a:latin typeface="Arial Unicode MS"/>
                <a:cs typeface="Arial Unicode MS"/>
              </a:rPr>
              <a:t>13-14h</a:t>
            </a:r>
            <a:r>
              <a:rPr dirty="0" sz="1050" spc="-60">
                <a:latin typeface="Arial Unicode MS"/>
                <a:cs typeface="Arial Unicode MS"/>
              </a:rPr>
              <a:t> </a:t>
            </a:r>
            <a:r>
              <a:rPr dirty="0" sz="1050" spc="5">
                <a:latin typeface="Arial Unicode MS"/>
                <a:cs typeface="Arial Unicode MS"/>
              </a:rPr>
              <a:t>頃</a:t>
            </a:r>
            <a:r>
              <a:rPr dirty="0" sz="1050" spc="-20">
                <a:latin typeface="Arial Unicode MS"/>
                <a:cs typeface="Arial Unicode MS"/>
              </a:rPr>
              <a:t>を</a:t>
            </a:r>
            <a:r>
              <a:rPr dirty="0" sz="1050" spc="5">
                <a:latin typeface="Arial Unicode MS"/>
                <a:cs typeface="Arial Unicode MS"/>
              </a:rPr>
              <a:t>ピークに</a:t>
            </a:r>
            <a:r>
              <a:rPr dirty="0" sz="1050" spc="-20">
                <a:latin typeface="Arial Unicode MS"/>
                <a:cs typeface="Arial Unicode MS"/>
              </a:rPr>
              <a:t>強</a:t>
            </a:r>
            <a:r>
              <a:rPr dirty="0" sz="1050" spc="5">
                <a:latin typeface="Arial Unicode MS"/>
                <a:cs typeface="Arial Unicode MS"/>
              </a:rPr>
              <a:t>雨</a:t>
            </a:r>
            <a:endParaRPr sz="1050">
              <a:latin typeface="Arial Unicode MS"/>
              <a:cs typeface="Arial Unicode MS"/>
            </a:endParaRPr>
          </a:p>
        </p:txBody>
      </p:sp>
      <p:sp>
        <p:nvSpPr>
          <p:cNvPr id="14" name="object 14"/>
          <p:cNvSpPr txBox="1"/>
          <p:nvPr/>
        </p:nvSpPr>
        <p:spPr>
          <a:xfrm>
            <a:off x="627380" y="3657091"/>
            <a:ext cx="4826635" cy="186690"/>
          </a:xfrm>
          <a:prstGeom prst="rect">
            <a:avLst/>
          </a:prstGeom>
        </p:spPr>
        <p:txBody>
          <a:bodyPr wrap="square" lIns="0" tIns="13335" rIns="0" bIns="0" rtlCol="0" vert="horz">
            <a:spAutoFit/>
          </a:bodyPr>
          <a:lstStyle/>
          <a:p>
            <a:pPr marL="12700">
              <a:lnSpc>
                <a:spcPct val="100000"/>
              </a:lnSpc>
              <a:spcBef>
                <a:spcPts val="105"/>
              </a:spcBef>
            </a:pPr>
            <a:r>
              <a:rPr dirty="0" sz="1050" spc="5">
                <a:latin typeface="Arial Unicode MS"/>
                <a:cs typeface="Arial Unicode MS"/>
              </a:rPr>
              <a:t>山間部で</a:t>
            </a:r>
            <a:r>
              <a:rPr dirty="0" sz="1050" spc="-20">
                <a:latin typeface="Arial Unicode MS"/>
                <a:cs typeface="Arial Unicode MS"/>
              </a:rPr>
              <a:t>は</a:t>
            </a:r>
            <a:r>
              <a:rPr dirty="0" sz="1050" spc="5">
                <a:latin typeface="Arial Unicode MS"/>
                <a:cs typeface="Arial Unicode MS"/>
              </a:rPr>
              <a:t>早めに</a:t>
            </a:r>
            <a:r>
              <a:rPr dirty="0" sz="1050" spc="-20">
                <a:latin typeface="Arial Unicode MS"/>
                <a:cs typeface="Arial Unicode MS"/>
              </a:rPr>
              <a:t>台</a:t>
            </a:r>
            <a:r>
              <a:rPr dirty="0" sz="1050" spc="5">
                <a:latin typeface="Arial Unicode MS"/>
                <a:cs typeface="Arial Unicode MS"/>
              </a:rPr>
              <a:t>風雨の</a:t>
            </a:r>
            <a:r>
              <a:rPr dirty="0" sz="1050" spc="-20">
                <a:latin typeface="Arial Unicode MS"/>
                <a:cs typeface="Arial Unicode MS"/>
              </a:rPr>
              <a:t>影</a:t>
            </a:r>
            <a:r>
              <a:rPr dirty="0" sz="1050" spc="5">
                <a:latin typeface="Arial Unicode MS"/>
                <a:cs typeface="Arial Unicode MS"/>
              </a:rPr>
              <a:t>響を受</a:t>
            </a:r>
            <a:r>
              <a:rPr dirty="0" sz="1050" spc="-20">
                <a:latin typeface="Arial Unicode MS"/>
                <a:cs typeface="Arial Unicode MS"/>
              </a:rPr>
              <a:t>け</a:t>
            </a:r>
            <a:r>
              <a:rPr dirty="0" sz="1050" spc="5">
                <a:latin typeface="Arial Unicode MS"/>
                <a:cs typeface="Arial Unicode MS"/>
              </a:rPr>
              <a:t>たが</a:t>
            </a:r>
            <a:r>
              <a:rPr dirty="0" sz="1050" spc="-20">
                <a:latin typeface="Arial Unicode MS"/>
                <a:cs typeface="Arial Unicode MS"/>
              </a:rPr>
              <a:t>，</a:t>
            </a:r>
            <a:r>
              <a:rPr dirty="0" sz="1050" spc="5">
                <a:latin typeface="Arial Unicode MS"/>
                <a:cs typeface="Arial Unicode MS"/>
              </a:rPr>
              <a:t>次</a:t>
            </a:r>
            <a:r>
              <a:rPr dirty="0" sz="1050" spc="-20">
                <a:latin typeface="Arial Unicode MS"/>
                <a:cs typeface="Arial Unicode MS"/>
              </a:rPr>
              <a:t>第</a:t>
            </a:r>
            <a:r>
              <a:rPr dirty="0" sz="1050" spc="5">
                <a:latin typeface="Arial Unicode MS"/>
                <a:cs typeface="Arial Unicode MS"/>
              </a:rPr>
              <a:t>に丘陵部</a:t>
            </a:r>
            <a:r>
              <a:rPr dirty="0" sz="1050" spc="-20">
                <a:latin typeface="Arial Unicode MS"/>
                <a:cs typeface="Arial Unicode MS"/>
              </a:rPr>
              <a:t>に</a:t>
            </a:r>
            <a:r>
              <a:rPr dirty="0" sz="1050" spc="5">
                <a:latin typeface="Arial Unicode MS"/>
                <a:cs typeface="Arial Unicode MS"/>
              </a:rPr>
              <a:t>雨が移</a:t>
            </a:r>
            <a:r>
              <a:rPr dirty="0" sz="1050" spc="-20">
                <a:latin typeface="Arial Unicode MS"/>
                <a:cs typeface="Arial Unicode MS"/>
              </a:rPr>
              <a:t>っ</a:t>
            </a:r>
            <a:r>
              <a:rPr dirty="0" sz="1050" spc="5">
                <a:latin typeface="Arial Unicode MS"/>
                <a:cs typeface="Arial Unicode MS"/>
              </a:rPr>
              <a:t>ていっ</a:t>
            </a:r>
            <a:r>
              <a:rPr dirty="0" sz="1050" spc="-20">
                <a:latin typeface="Arial Unicode MS"/>
                <a:cs typeface="Arial Unicode MS"/>
              </a:rPr>
              <a:t>た</a:t>
            </a:r>
            <a:r>
              <a:rPr dirty="0" sz="1050" spc="5">
                <a:latin typeface="Arial Unicode MS"/>
                <a:cs typeface="Arial Unicode MS"/>
              </a:rPr>
              <a:t>。</a:t>
            </a:r>
            <a:endParaRPr sz="1050">
              <a:latin typeface="Arial Unicode MS"/>
              <a:cs typeface="Arial Unicode MS"/>
            </a:endParaRPr>
          </a:p>
        </p:txBody>
      </p:sp>
      <p:sp>
        <p:nvSpPr>
          <p:cNvPr id="15" name="object 15"/>
          <p:cNvSpPr txBox="1"/>
          <p:nvPr/>
        </p:nvSpPr>
        <p:spPr>
          <a:xfrm>
            <a:off x="426212" y="3876547"/>
            <a:ext cx="4993640" cy="998855"/>
          </a:xfrm>
          <a:prstGeom prst="rect">
            <a:avLst/>
          </a:prstGeom>
        </p:spPr>
        <p:txBody>
          <a:bodyPr wrap="square" lIns="0" tIns="12700" rIns="0" bIns="0" rtlCol="0" vert="horz">
            <a:spAutoFit/>
          </a:bodyPr>
          <a:lstStyle/>
          <a:p>
            <a:pPr marL="164465">
              <a:lnSpc>
                <a:spcPct val="100000"/>
              </a:lnSpc>
              <a:spcBef>
                <a:spcPts val="100"/>
              </a:spcBef>
            </a:pPr>
            <a:r>
              <a:rPr dirty="0" sz="1200">
                <a:latin typeface="Arial Unicode MS"/>
                <a:cs typeface="Arial Unicode MS"/>
              </a:rPr>
              <a:t>（参考）台風の構造の把握は，気象アプリ「</a:t>
            </a:r>
            <a:r>
              <a:rPr dirty="0" sz="1200" spc="-35">
                <a:latin typeface="Arial Unicode MS"/>
                <a:cs typeface="Arial Unicode MS"/>
              </a:rPr>
              <a:t>E</a:t>
            </a:r>
            <a:r>
              <a:rPr dirty="0" sz="1200" spc="60">
                <a:latin typeface="Arial Unicode MS"/>
                <a:cs typeface="Arial Unicode MS"/>
              </a:rPr>
              <a:t>ART</a:t>
            </a:r>
            <a:r>
              <a:rPr dirty="0" sz="1200" spc="90">
                <a:latin typeface="Arial Unicode MS"/>
                <a:cs typeface="Arial Unicode MS"/>
              </a:rPr>
              <a:t>H</a:t>
            </a:r>
            <a:r>
              <a:rPr dirty="0" sz="1200">
                <a:latin typeface="Arial Unicode MS"/>
                <a:cs typeface="Arial Unicode MS"/>
              </a:rPr>
              <a:t>」が便利である。</a:t>
            </a:r>
            <a:endParaRPr sz="1200">
              <a:latin typeface="Arial Unicode MS"/>
              <a:cs typeface="Arial Unicode MS"/>
            </a:endParaRPr>
          </a:p>
          <a:p>
            <a:pPr marL="12700">
              <a:lnSpc>
                <a:spcPct val="100000"/>
              </a:lnSpc>
              <a:spcBef>
                <a:spcPts val="1270"/>
              </a:spcBef>
              <a:tabLst>
                <a:tab pos="316865" algn="l"/>
              </a:tabLst>
            </a:pPr>
            <a:r>
              <a:rPr dirty="0" sz="1200">
                <a:latin typeface="Arial Unicode MS"/>
                <a:cs typeface="Arial Unicode MS"/>
              </a:rPr>
              <a:t>４	災害の教訓と対策</a:t>
            </a:r>
            <a:endParaRPr sz="1200">
              <a:latin typeface="Arial Unicode MS"/>
              <a:cs typeface="Arial Unicode MS"/>
            </a:endParaRPr>
          </a:p>
          <a:p>
            <a:pPr marL="152400">
              <a:lnSpc>
                <a:spcPct val="100000"/>
              </a:lnSpc>
              <a:spcBef>
                <a:spcPts val="390"/>
              </a:spcBef>
            </a:pPr>
            <a:r>
              <a:rPr dirty="0" sz="1100" spc="55">
                <a:latin typeface="Arial Unicode MS"/>
                <a:cs typeface="Arial Unicode MS"/>
              </a:rPr>
              <a:t>○現行施設能力</a:t>
            </a:r>
            <a:r>
              <a:rPr dirty="0" sz="1100" spc="35">
                <a:latin typeface="Arial Unicode MS"/>
                <a:cs typeface="Arial Unicode MS"/>
              </a:rPr>
              <a:t>を</a:t>
            </a:r>
            <a:r>
              <a:rPr dirty="0" sz="1100">
                <a:latin typeface="Arial Unicode MS"/>
                <a:cs typeface="Arial Unicode MS"/>
              </a:rPr>
              <a:t>上回る水災</a:t>
            </a:r>
            <a:r>
              <a:rPr dirty="0" sz="1100" spc="-25">
                <a:latin typeface="Arial Unicode MS"/>
                <a:cs typeface="Arial Unicode MS"/>
              </a:rPr>
              <a:t>害</a:t>
            </a:r>
            <a:r>
              <a:rPr dirty="0" sz="1100" spc="55">
                <a:latin typeface="Arial Unicode MS"/>
                <a:cs typeface="Arial Unicode MS"/>
              </a:rPr>
              <a:t>等の発生←</a:t>
            </a:r>
            <a:r>
              <a:rPr dirty="0" sz="1100" spc="30">
                <a:latin typeface="Arial Unicode MS"/>
                <a:cs typeface="Arial Unicode MS"/>
              </a:rPr>
              <a:t>堤</a:t>
            </a:r>
            <a:r>
              <a:rPr dirty="0" sz="1100">
                <a:latin typeface="Arial Unicode MS"/>
                <a:cs typeface="Arial Unicode MS"/>
              </a:rPr>
              <a:t>防</a:t>
            </a:r>
            <a:r>
              <a:rPr dirty="0" sz="1100" spc="-25">
                <a:latin typeface="Arial Unicode MS"/>
                <a:cs typeface="Arial Unicode MS"/>
              </a:rPr>
              <a:t>等</a:t>
            </a:r>
            <a:r>
              <a:rPr dirty="0" sz="1100">
                <a:latin typeface="Arial Unicode MS"/>
                <a:cs typeface="Arial Unicode MS"/>
              </a:rPr>
              <a:t>の再点検</a:t>
            </a:r>
            <a:endParaRPr sz="1100">
              <a:latin typeface="Arial Unicode MS"/>
              <a:cs typeface="Arial Unicode MS"/>
            </a:endParaRPr>
          </a:p>
          <a:p>
            <a:pPr marL="152400">
              <a:lnSpc>
                <a:spcPct val="100000"/>
              </a:lnSpc>
              <a:spcBef>
                <a:spcPts val="480"/>
              </a:spcBef>
            </a:pPr>
            <a:r>
              <a:rPr dirty="0" sz="1100" spc="55">
                <a:latin typeface="Arial Unicode MS"/>
                <a:cs typeface="Arial Unicode MS"/>
              </a:rPr>
              <a:t>○複合的な要因</a:t>
            </a:r>
            <a:r>
              <a:rPr dirty="0" sz="1100" spc="35">
                <a:latin typeface="Arial Unicode MS"/>
                <a:cs typeface="Arial Unicode MS"/>
              </a:rPr>
              <a:t>に</a:t>
            </a:r>
            <a:r>
              <a:rPr dirty="0" sz="1100">
                <a:latin typeface="Arial Unicode MS"/>
                <a:cs typeface="Arial Unicode MS"/>
              </a:rPr>
              <a:t>よる水災害</a:t>
            </a:r>
            <a:r>
              <a:rPr dirty="0" sz="1100" spc="-25">
                <a:latin typeface="Arial Unicode MS"/>
                <a:cs typeface="Arial Unicode MS"/>
              </a:rPr>
              <a:t>の</a:t>
            </a:r>
            <a:r>
              <a:rPr dirty="0" sz="1100" spc="120">
                <a:latin typeface="Arial Unicode MS"/>
                <a:cs typeface="Arial Unicode MS"/>
              </a:rPr>
              <a:t>発生</a:t>
            </a:r>
            <a:r>
              <a:rPr dirty="0" sz="1100" spc="80">
                <a:latin typeface="Arial Unicode MS"/>
                <a:cs typeface="Arial Unicode MS"/>
              </a:rPr>
              <a:t>←</a:t>
            </a:r>
            <a:r>
              <a:rPr dirty="0" sz="1100">
                <a:latin typeface="Arial Unicode MS"/>
                <a:cs typeface="Arial Unicode MS"/>
              </a:rPr>
              <a:t>災害</a:t>
            </a:r>
            <a:r>
              <a:rPr dirty="0" sz="1100" spc="-25">
                <a:latin typeface="Arial Unicode MS"/>
                <a:cs typeface="Arial Unicode MS"/>
              </a:rPr>
              <a:t>調</a:t>
            </a:r>
            <a:r>
              <a:rPr dirty="0" sz="1100">
                <a:latin typeface="Arial Unicode MS"/>
                <a:cs typeface="Arial Unicode MS"/>
              </a:rPr>
              <a:t>査</a:t>
            </a:r>
            <a:r>
              <a:rPr dirty="0" sz="1100" spc="-25">
                <a:latin typeface="Arial Unicode MS"/>
                <a:cs typeface="Arial Unicode MS"/>
              </a:rPr>
              <a:t>と</a:t>
            </a:r>
            <a:r>
              <a:rPr dirty="0" sz="1100">
                <a:latin typeface="Arial Unicode MS"/>
                <a:cs typeface="Arial Unicode MS"/>
              </a:rPr>
              <a:t>砂防対策</a:t>
            </a:r>
            <a:endParaRPr sz="1100">
              <a:latin typeface="Arial Unicode MS"/>
              <a:cs typeface="Arial Unicode MS"/>
            </a:endParaRPr>
          </a:p>
        </p:txBody>
      </p:sp>
      <p:sp>
        <p:nvSpPr>
          <p:cNvPr id="16" name="object 16"/>
          <p:cNvSpPr txBox="1"/>
          <p:nvPr/>
        </p:nvSpPr>
        <p:spPr>
          <a:xfrm>
            <a:off x="541019" y="4849469"/>
            <a:ext cx="6703059" cy="4606290"/>
          </a:xfrm>
          <a:prstGeom prst="rect">
            <a:avLst/>
          </a:prstGeom>
        </p:spPr>
        <p:txBody>
          <a:bodyPr wrap="square" lIns="0" tIns="73660" rIns="0" bIns="0" rtlCol="0" vert="horz">
            <a:spAutoFit/>
          </a:bodyPr>
          <a:lstStyle/>
          <a:p>
            <a:pPr marL="38100">
              <a:lnSpc>
                <a:spcPct val="100000"/>
              </a:lnSpc>
              <a:spcBef>
                <a:spcPts val="580"/>
              </a:spcBef>
            </a:pPr>
            <a:r>
              <a:rPr dirty="0" sz="1100" spc="35">
                <a:latin typeface="Arial Unicode MS"/>
                <a:cs typeface="Arial Unicode MS"/>
              </a:rPr>
              <a:t>○</a:t>
            </a:r>
            <a:r>
              <a:rPr dirty="0" sz="1100" spc="60">
                <a:latin typeface="Arial Unicode MS"/>
                <a:cs typeface="Arial Unicode MS"/>
              </a:rPr>
              <a:t>気候変動によ</a:t>
            </a:r>
            <a:r>
              <a:rPr dirty="0" sz="1100" spc="35">
                <a:latin typeface="Arial Unicode MS"/>
                <a:cs typeface="Arial Unicode MS"/>
              </a:rPr>
              <a:t>る</a:t>
            </a:r>
            <a:r>
              <a:rPr dirty="0" sz="1100">
                <a:latin typeface="Arial Unicode MS"/>
                <a:cs typeface="Arial Unicode MS"/>
              </a:rPr>
              <a:t>水災害の激</a:t>
            </a:r>
            <a:r>
              <a:rPr dirty="0" sz="1100" spc="-25">
                <a:latin typeface="Arial Unicode MS"/>
                <a:cs typeface="Arial Unicode MS"/>
              </a:rPr>
              <a:t>化</a:t>
            </a:r>
            <a:r>
              <a:rPr dirty="0" sz="1100" spc="40">
                <a:latin typeface="Arial Unicode MS"/>
                <a:cs typeface="Arial Unicode MS"/>
              </a:rPr>
              <a:t>←</a:t>
            </a:r>
            <a:r>
              <a:rPr dirty="0" sz="1100" spc="55">
                <a:latin typeface="Arial Unicode MS"/>
                <a:cs typeface="Arial Unicode MS"/>
              </a:rPr>
              <a:t>気象研究</a:t>
            </a:r>
            <a:r>
              <a:rPr dirty="0" sz="1100" spc="30">
                <a:latin typeface="Arial Unicode MS"/>
                <a:cs typeface="Arial Unicode MS"/>
              </a:rPr>
              <a:t>の</a:t>
            </a:r>
            <a:r>
              <a:rPr dirty="0" sz="1100">
                <a:latin typeface="Arial Unicode MS"/>
                <a:cs typeface="Arial Unicode MS"/>
              </a:rPr>
              <a:t>遅</a:t>
            </a:r>
            <a:r>
              <a:rPr dirty="0" sz="1100" spc="-25">
                <a:latin typeface="Arial Unicode MS"/>
                <a:cs typeface="Arial Unicode MS"/>
              </a:rPr>
              <a:t>れ</a:t>
            </a:r>
            <a:r>
              <a:rPr dirty="0" sz="1100">
                <a:latin typeface="Arial Unicode MS"/>
                <a:cs typeface="Arial Unicode MS"/>
              </a:rPr>
              <a:t>を認め，いのち</a:t>
            </a:r>
            <a:r>
              <a:rPr dirty="0" sz="1100" spc="-25">
                <a:latin typeface="Arial Unicode MS"/>
                <a:cs typeface="Arial Unicode MS"/>
              </a:rPr>
              <a:t>を</a:t>
            </a:r>
            <a:r>
              <a:rPr dirty="0" sz="1100">
                <a:latin typeface="Arial Unicode MS"/>
                <a:cs typeface="Arial Unicode MS"/>
              </a:rPr>
              <a:t>優先とする</a:t>
            </a:r>
            <a:r>
              <a:rPr dirty="0" sz="1100" spc="-25">
                <a:latin typeface="Arial Unicode MS"/>
                <a:cs typeface="Arial Unicode MS"/>
              </a:rPr>
              <a:t>情</a:t>
            </a:r>
            <a:r>
              <a:rPr dirty="0" sz="1100">
                <a:latin typeface="Arial Unicode MS"/>
                <a:cs typeface="Arial Unicode MS"/>
              </a:rPr>
              <a:t>報提</a:t>
            </a:r>
            <a:r>
              <a:rPr dirty="0" sz="1100" spc="-5">
                <a:latin typeface="Arial Unicode MS"/>
                <a:cs typeface="Arial Unicode MS"/>
              </a:rPr>
              <a:t>供</a:t>
            </a:r>
            <a:r>
              <a:rPr dirty="0" sz="1100">
                <a:latin typeface="Arial Unicode MS"/>
                <a:cs typeface="Arial Unicode MS"/>
              </a:rPr>
              <a:t>※１</a:t>
            </a:r>
            <a:endParaRPr sz="1100">
              <a:latin typeface="Arial Unicode MS"/>
              <a:cs typeface="Arial Unicode MS"/>
            </a:endParaRPr>
          </a:p>
          <a:p>
            <a:pPr marL="38100">
              <a:lnSpc>
                <a:spcPct val="100000"/>
              </a:lnSpc>
              <a:spcBef>
                <a:spcPts val="480"/>
              </a:spcBef>
            </a:pPr>
            <a:r>
              <a:rPr dirty="0" sz="1100" spc="35">
                <a:latin typeface="Arial Unicode MS"/>
                <a:cs typeface="Arial Unicode MS"/>
              </a:rPr>
              <a:t>○</a:t>
            </a:r>
            <a:r>
              <a:rPr dirty="0" sz="1100" spc="60">
                <a:latin typeface="Arial Unicode MS"/>
                <a:cs typeface="Arial Unicode MS"/>
              </a:rPr>
              <a:t>逃げ遅れによ</a:t>
            </a:r>
            <a:r>
              <a:rPr dirty="0" sz="1100" spc="35">
                <a:latin typeface="Arial Unicode MS"/>
                <a:cs typeface="Arial Unicode MS"/>
              </a:rPr>
              <a:t>る</a:t>
            </a:r>
            <a:r>
              <a:rPr dirty="0" sz="1100">
                <a:latin typeface="Arial Unicode MS"/>
                <a:cs typeface="Arial Unicode MS"/>
              </a:rPr>
              <a:t>多数の人的</a:t>
            </a:r>
            <a:r>
              <a:rPr dirty="0" sz="1100" spc="-25">
                <a:latin typeface="Arial Unicode MS"/>
                <a:cs typeface="Arial Unicode MS"/>
              </a:rPr>
              <a:t>被</a:t>
            </a:r>
            <a:r>
              <a:rPr dirty="0" sz="1100" spc="-5">
                <a:latin typeface="Arial Unicode MS"/>
                <a:cs typeface="Arial Unicode MS"/>
              </a:rPr>
              <a:t>害</a:t>
            </a:r>
            <a:r>
              <a:rPr dirty="0" sz="1100" spc="50">
                <a:latin typeface="Arial Unicode MS"/>
                <a:cs typeface="Arial Unicode MS"/>
              </a:rPr>
              <a:t>←</a:t>
            </a:r>
            <a:r>
              <a:rPr dirty="0" sz="1100" spc="70">
                <a:latin typeface="Arial Unicode MS"/>
                <a:cs typeface="Arial Unicode MS"/>
              </a:rPr>
              <a:t>警戒レ</a:t>
            </a:r>
            <a:r>
              <a:rPr dirty="0" sz="1100" spc="45">
                <a:latin typeface="Arial Unicode MS"/>
                <a:cs typeface="Arial Unicode MS"/>
              </a:rPr>
              <a:t>ベ</a:t>
            </a:r>
            <a:r>
              <a:rPr dirty="0" sz="1100">
                <a:latin typeface="Arial Unicode MS"/>
                <a:cs typeface="Arial Unicode MS"/>
              </a:rPr>
              <a:t>ル</a:t>
            </a:r>
            <a:r>
              <a:rPr dirty="0" sz="1100" spc="-25">
                <a:latin typeface="Arial Unicode MS"/>
                <a:cs typeface="Arial Unicode MS"/>
              </a:rPr>
              <a:t>と</a:t>
            </a:r>
            <a:r>
              <a:rPr dirty="0" sz="1100">
                <a:latin typeface="Arial Unicode MS"/>
                <a:cs typeface="Arial Unicode MS"/>
              </a:rPr>
              <a:t>新たな避難情報</a:t>
            </a:r>
            <a:r>
              <a:rPr dirty="0" sz="1100" spc="-25">
                <a:latin typeface="Arial Unicode MS"/>
                <a:cs typeface="Arial Unicode MS"/>
              </a:rPr>
              <a:t>等</a:t>
            </a:r>
            <a:r>
              <a:rPr dirty="0" sz="1100">
                <a:latin typeface="Arial Unicode MS"/>
                <a:cs typeface="Arial Unicode MS"/>
              </a:rPr>
              <a:t>を提供す</a:t>
            </a:r>
            <a:r>
              <a:rPr dirty="0" sz="1100" spc="-5">
                <a:latin typeface="Arial Unicode MS"/>
                <a:cs typeface="Arial Unicode MS"/>
              </a:rPr>
              <a:t>る</a:t>
            </a:r>
            <a:r>
              <a:rPr dirty="0" sz="1100" spc="-25">
                <a:latin typeface="Arial Unicode MS"/>
                <a:cs typeface="Arial Unicode MS"/>
              </a:rPr>
              <a:t>※２</a:t>
            </a:r>
            <a:endParaRPr sz="1100">
              <a:latin typeface="Arial Unicode MS"/>
              <a:cs typeface="Arial Unicode MS"/>
            </a:endParaRPr>
          </a:p>
          <a:p>
            <a:pPr marL="38100">
              <a:lnSpc>
                <a:spcPct val="100000"/>
              </a:lnSpc>
              <a:spcBef>
                <a:spcPts val="480"/>
              </a:spcBef>
            </a:pPr>
            <a:r>
              <a:rPr dirty="0" sz="1100" spc="35">
                <a:latin typeface="Arial Unicode MS"/>
                <a:cs typeface="Arial Unicode MS"/>
              </a:rPr>
              <a:t>○</a:t>
            </a:r>
            <a:r>
              <a:rPr dirty="0" sz="1100" spc="60">
                <a:latin typeface="Arial Unicode MS"/>
                <a:cs typeface="Arial Unicode MS"/>
              </a:rPr>
              <a:t>施設の操作情</a:t>
            </a:r>
            <a:r>
              <a:rPr dirty="0" sz="1100" spc="35">
                <a:latin typeface="Arial Unicode MS"/>
                <a:cs typeface="Arial Unicode MS"/>
              </a:rPr>
              <a:t>報</a:t>
            </a:r>
            <a:r>
              <a:rPr dirty="0" sz="1100" spc="55">
                <a:latin typeface="Arial Unicode MS"/>
                <a:cs typeface="Arial Unicode MS"/>
              </a:rPr>
              <a:t>の活用</a:t>
            </a:r>
            <a:r>
              <a:rPr dirty="0" sz="1100" spc="40">
                <a:latin typeface="Arial Unicode MS"/>
                <a:cs typeface="Arial Unicode MS"/>
              </a:rPr>
              <a:t>←</a:t>
            </a:r>
            <a:r>
              <a:rPr dirty="0" sz="1100" spc="55">
                <a:latin typeface="Arial Unicode MS"/>
                <a:cs typeface="Arial Unicode MS"/>
              </a:rPr>
              <a:t>情</a:t>
            </a:r>
            <a:r>
              <a:rPr dirty="0" sz="1100" spc="30">
                <a:latin typeface="Arial Unicode MS"/>
                <a:cs typeface="Arial Unicode MS"/>
              </a:rPr>
              <a:t>報</a:t>
            </a:r>
            <a:r>
              <a:rPr dirty="0" sz="1100">
                <a:latin typeface="Arial Unicode MS"/>
                <a:cs typeface="Arial Unicode MS"/>
              </a:rPr>
              <a:t>の住民提供</a:t>
            </a:r>
            <a:endParaRPr sz="1100">
              <a:latin typeface="Arial Unicode MS"/>
              <a:cs typeface="Arial Unicode MS"/>
            </a:endParaRPr>
          </a:p>
          <a:p>
            <a:pPr marL="38100">
              <a:lnSpc>
                <a:spcPct val="100000"/>
              </a:lnSpc>
              <a:spcBef>
                <a:spcPts val="480"/>
              </a:spcBef>
            </a:pPr>
            <a:r>
              <a:rPr dirty="0" sz="1100" spc="35">
                <a:latin typeface="Arial Unicode MS"/>
                <a:cs typeface="Arial Unicode MS"/>
              </a:rPr>
              <a:t>○</a:t>
            </a:r>
            <a:r>
              <a:rPr dirty="0" sz="1100" spc="60">
                <a:latin typeface="Arial Unicode MS"/>
                <a:cs typeface="Arial Unicode MS"/>
              </a:rPr>
              <a:t>地域の社会経</a:t>
            </a:r>
            <a:r>
              <a:rPr dirty="0" sz="1100" spc="35">
                <a:latin typeface="Arial Unicode MS"/>
                <a:cs typeface="Arial Unicode MS"/>
              </a:rPr>
              <a:t>済</a:t>
            </a:r>
            <a:r>
              <a:rPr dirty="0" sz="1100" spc="55">
                <a:latin typeface="Arial Unicode MS"/>
                <a:cs typeface="Arial Unicode MS"/>
              </a:rPr>
              <a:t>被害</a:t>
            </a:r>
            <a:r>
              <a:rPr dirty="0" sz="1100" spc="40">
                <a:latin typeface="Arial Unicode MS"/>
                <a:cs typeface="Arial Unicode MS"/>
              </a:rPr>
              <a:t>←</a:t>
            </a:r>
            <a:r>
              <a:rPr dirty="0" sz="1100" spc="55">
                <a:latin typeface="Arial Unicode MS"/>
                <a:cs typeface="Arial Unicode MS"/>
              </a:rPr>
              <a:t>ライ</a:t>
            </a:r>
            <a:r>
              <a:rPr dirty="0" sz="1100" spc="30">
                <a:latin typeface="Arial Unicode MS"/>
                <a:cs typeface="Arial Unicode MS"/>
              </a:rPr>
              <a:t>フ</a:t>
            </a:r>
            <a:r>
              <a:rPr dirty="0" sz="1100">
                <a:latin typeface="Arial Unicode MS"/>
                <a:cs typeface="Arial Unicode MS"/>
              </a:rPr>
              <a:t>ライン，イ</a:t>
            </a:r>
            <a:r>
              <a:rPr dirty="0" sz="1100" spc="-25">
                <a:latin typeface="Arial Unicode MS"/>
                <a:cs typeface="Arial Unicode MS"/>
              </a:rPr>
              <a:t>ン</a:t>
            </a:r>
            <a:r>
              <a:rPr dirty="0" sz="1100">
                <a:latin typeface="Arial Unicode MS"/>
                <a:cs typeface="Arial Unicode MS"/>
              </a:rPr>
              <a:t>フ</a:t>
            </a:r>
            <a:r>
              <a:rPr dirty="0" sz="1100" spc="-25">
                <a:latin typeface="Arial Unicode MS"/>
                <a:cs typeface="Arial Unicode MS"/>
              </a:rPr>
              <a:t>ラ</a:t>
            </a:r>
            <a:r>
              <a:rPr dirty="0" sz="1100">
                <a:latin typeface="Arial Unicode MS"/>
                <a:cs typeface="Arial Unicode MS"/>
              </a:rPr>
              <a:t>被</a:t>
            </a:r>
            <a:r>
              <a:rPr dirty="0" sz="1100" spc="-5">
                <a:latin typeface="Arial Unicode MS"/>
                <a:cs typeface="Arial Unicode MS"/>
              </a:rPr>
              <a:t>災</a:t>
            </a:r>
            <a:r>
              <a:rPr dirty="0" sz="1100">
                <a:latin typeface="Arial Unicode MS"/>
                <a:cs typeface="Arial Unicode MS"/>
              </a:rPr>
              <a:t>を想定した</a:t>
            </a:r>
            <a:r>
              <a:rPr dirty="0" sz="1100" spc="-25">
                <a:latin typeface="Arial Unicode MS"/>
                <a:cs typeface="Arial Unicode MS"/>
              </a:rPr>
              <a:t>訓</a:t>
            </a:r>
            <a:r>
              <a:rPr dirty="0" sz="1100">
                <a:latin typeface="Arial Unicode MS"/>
                <a:cs typeface="Arial Unicode MS"/>
              </a:rPr>
              <a:t>練と対策</a:t>
            </a:r>
            <a:endParaRPr sz="1100">
              <a:latin typeface="Arial Unicode MS"/>
              <a:cs typeface="Arial Unicode MS"/>
            </a:endParaRPr>
          </a:p>
          <a:p>
            <a:pPr marL="38100">
              <a:lnSpc>
                <a:spcPct val="100000"/>
              </a:lnSpc>
              <a:spcBef>
                <a:spcPts val="480"/>
              </a:spcBef>
            </a:pPr>
            <a:r>
              <a:rPr dirty="0" sz="1100" spc="60">
                <a:latin typeface="Arial Unicode MS"/>
                <a:cs typeface="Arial Unicode MS"/>
              </a:rPr>
              <a:t>○</a:t>
            </a:r>
            <a:r>
              <a:rPr dirty="0" sz="1100" spc="105">
                <a:latin typeface="Arial Unicode MS"/>
                <a:cs typeface="Arial Unicode MS"/>
              </a:rPr>
              <a:t>広域的な災害</a:t>
            </a:r>
            <a:r>
              <a:rPr dirty="0" sz="1100" spc="50">
                <a:latin typeface="Arial Unicode MS"/>
                <a:cs typeface="Arial Unicode MS"/>
              </a:rPr>
              <a:t>←</a:t>
            </a:r>
            <a:r>
              <a:rPr dirty="0" sz="1100">
                <a:latin typeface="Arial Unicode MS"/>
                <a:cs typeface="Arial Unicode MS"/>
              </a:rPr>
              <a:t>災害派遣体</a:t>
            </a:r>
            <a:r>
              <a:rPr dirty="0" sz="1100" spc="-25">
                <a:latin typeface="Arial Unicode MS"/>
                <a:cs typeface="Arial Unicode MS"/>
              </a:rPr>
              <a:t>制</a:t>
            </a:r>
            <a:r>
              <a:rPr dirty="0" sz="1100">
                <a:latin typeface="Arial Unicode MS"/>
                <a:cs typeface="Arial Unicode MS"/>
              </a:rPr>
              <a:t>，民有地立</a:t>
            </a:r>
            <a:r>
              <a:rPr dirty="0" sz="1100" spc="-25">
                <a:latin typeface="Arial Unicode MS"/>
                <a:cs typeface="Arial Unicode MS"/>
              </a:rPr>
              <a:t>ち</a:t>
            </a:r>
            <a:r>
              <a:rPr dirty="0" sz="1100">
                <a:latin typeface="Arial Unicode MS"/>
                <a:cs typeface="Arial Unicode MS"/>
              </a:rPr>
              <a:t>入り</a:t>
            </a:r>
            <a:endParaRPr sz="1100">
              <a:latin typeface="Arial Unicode MS"/>
              <a:cs typeface="Arial Unicode MS"/>
            </a:endParaRPr>
          </a:p>
          <a:p>
            <a:pPr marL="50165">
              <a:lnSpc>
                <a:spcPct val="100000"/>
              </a:lnSpc>
              <a:spcBef>
                <a:spcPts val="425"/>
              </a:spcBef>
              <a:tabLst>
                <a:tab pos="812165" algn="l"/>
              </a:tabLst>
            </a:pPr>
            <a:r>
              <a:rPr dirty="0" sz="1200">
                <a:latin typeface="Arial Unicode MS"/>
                <a:cs typeface="Arial Unicode MS"/>
              </a:rPr>
              <a:t>※参考１	顕著な大雨に関する情報</a:t>
            </a:r>
            <a:endParaRPr sz="1200">
              <a:latin typeface="Arial Unicode MS"/>
              <a:cs typeface="Arial Unicode MS"/>
            </a:endParaRPr>
          </a:p>
          <a:p>
            <a:pPr algn="just" marL="50165" marR="103505" indent="152400">
              <a:lnSpc>
                <a:spcPct val="125000"/>
              </a:lnSpc>
            </a:pPr>
            <a:r>
              <a:rPr dirty="0" sz="1200">
                <a:latin typeface="Arial Unicode MS"/>
                <a:cs typeface="Arial Unicode MS"/>
              </a:rPr>
              <a:t>大雨による災害発生の危険度が高まっている中で</a:t>
            </a:r>
            <a:r>
              <a:rPr dirty="0" sz="1200" spc="-100">
                <a:latin typeface="Arial Unicode MS"/>
                <a:cs typeface="Arial Unicode MS"/>
              </a:rPr>
              <a:t>，</a:t>
            </a:r>
            <a:r>
              <a:rPr dirty="0" sz="1200">
                <a:latin typeface="Arial Unicode MS"/>
                <a:cs typeface="Arial Unicode MS"/>
              </a:rPr>
              <a:t>線状の降水帯による激しい雨が同じ場所で 降り続いているような場合</a:t>
            </a:r>
            <a:r>
              <a:rPr dirty="0" sz="1200" spc="-50">
                <a:latin typeface="Arial Unicode MS"/>
                <a:cs typeface="Arial Unicode MS"/>
              </a:rPr>
              <a:t>を</a:t>
            </a:r>
            <a:r>
              <a:rPr dirty="0" sz="1200">
                <a:latin typeface="Arial Unicode MS"/>
                <a:cs typeface="Arial Unicode MS"/>
              </a:rPr>
              <a:t>「線状降水帯</a:t>
            </a:r>
            <a:r>
              <a:rPr dirty="0" sz="1200" spc="-50">
                <a:latin typeface="Arial Unicode MS"/>
                <a:cs typeface="Arial Unicode MS"/>
              </a:rPr>
              <a:t>」</a:t>
            </a:r>
            <a:r>
              <a:rPr dirty="0" sz="1200">
                <a:latin typeface="Arial Unicode MS"/>
                <a:cs typeface="Arial Unicode MS"/>
              </a:rPr>
              <a:t>というキーワードを使って解説できるように顕著な </a:t>
            </a:r>
            <a:r>
              <a:rPr dirty="0" sz="1200">
                <a:latin typeface="Arial Unicode MS"/>
                <a:cs typeface="Arial Unicode MS"/>
              </a:rPr>
              <a:t>大雨に関する客観的な基準を設定する必要性が出てきた。</a:t>
            </a:r>
            <a:endParaRPr sz="1200">
              <a:latin typeface="Arial Unicode MS"/>
              <a:cs typeface="Arial Unicode MS"/>
            </a:endParaRPr>
          </a:p>
          <a:p>
            <a:pPr marL="50165">
              <a:lnSpc>
                <a:spcPct val="100000"/>
              </a:lnSpc>
              <a:spcBef>
                <a:spcPts val="360"/>
              </a:spcBef>
            </a:pPr>
            <a:r>
              <a:rPr dirty="0" sz="1200" spc="90">
                <a:latin typeface="Arial Unicode MS"/>
                <a:cs typeface="Arial Unicode MS"/>
              </a:rPr>
              <a:t>→</a:t>
            </a:r>
            <a:r>
              <a:rPr dirty="0" sz="1200" spc="125">
                <a:latin typeface="Arial Unicode MS"/>
                <a:cs typeface="Arial Unicode MS"/>
              </a:rPr>
              <a:t>し</a:t>
            </a:r>
            <a:r>
              <a:rPr dirty="0" sz="1200" spc="145">
                <a:latin typeface="Arial Unicode MS"/>
                <a:cs typeface="Arial Unicode MS"/>
              </a:rPr>
              <a:t>か</a:t>
            </a:r>
            <a:r>
              <a:rPr dirty="0" sz="1200">
                <a:latin typeface="Arial Unicode MS"/>
                <a:cs typeface="Arial Unicode MS"/>
              </a:rPr>
              <a:t>し</a:t>
            </a:r>
            <a:r>
              <a:rPr dirty="0" sz="1200" spc="20">
                <a:latin typeface="Arial Unicode MS"/>
                <a:cs typeface="Arial Unicode MS"/>
              </a:rPr>
              <a:t>，</a:t>
            </a:r>
            <a:r>
              <a:rPr dirty="0" sz="1200">
                <a:latin typeface="Arial Unicode MS"/>
                <a:cs typeface="Arial Unicode MS"/>
              </a:rPr>
              <a:t>い</a:t>
            </a:r>
            <a:r>
              <a:rPr dirty="0" sz="1200" spc="20">
                <a:latin typeface="Arial Unicode MS"/>
                <a:cs typeface="Arial Unicode MS"/>
              </a:rPr>
              <a:t>ろ</a:t>
            </a:r>
            <a:r>
              <a:rPr dirty="0" sz="1200">
                <a:latin typeface="Arial Unicode MS"/>
                <a:cs typeface="Arial Unicode MS"/>
              </a:rPr>
              <a:t>い</a:t>
            </a:r>
            <a:r>
              <a:rPr dirty="0" sz="1200" spc="20">
                <a:latin typeface="Arial Unicode MS"/>
                <a:cs typeface="Arial Unicode MS"/>
              </a:rPr>
              <a:t>ろ</a:t>
            </a:r>
            <a:r>
              <a:rPr dirty="0" sz="1200">
                <a:latin typeface="Arial Unicode MS"/>
                <a:cs typeface="Arial Unicode MS"/>
              </a:rPr>
              <a:t>な</a:t>
            </a:r>
            <a:r>
              <a:rPr dirty="0" sz="1200" spc="20">
                <a:latin typeface="Arial Unicode MS"/>
                <a:cs typeface="Arial Unicode MS"/>
              </a:rPr>
              <a:t>要</a:t>
            </a:r>
            <a:r>
              <a:rPr dirty="0" sz="1200">
                <a:latin typeface="Arial Unicode MS"/>
                <a:cs typeface="Arial Unicode MS"/>
              </a:rPr>
              <a:t>因</a:t>
            </a:r>
            <a:r>
              <a:rPr dirty="0" sz="1200" spc="20">
                <a:latin typeface="Arial Unicode MS"/>
                <a:cs typeface="Arial Unicode MS"/>
              </a:rPr>
              <a:t>が</a:t>
            </a:r>
            <a:r>
              <a:rPr dirty="0" sz="1200">
                <a:latin typeface="Arial Unicode MS"/>
                <a:cs typeface="Arial Unicode MS"/>
              </a:rPr>
              <a:t>あ</a:t>
            </a:r>
            <a:r>
              <a:rPr dirty="0" sz="1200" spc="20">
                <a:latin typeface="Arial Unicode MS"/>
                <a:cs typeface="Arial Unicode MS"/>
              </a:rPr>
              <a:t>り</a:t>
            </a:r>
            <a:r>
              <a:rPr dirty="0" sz="1200">
                <a:latin typeface="Arial Unicode MS"/>
                <a:cs typeface="Arial Unicode MS"/>
              </a:rPr>
              <a:t>一</a:t>
            </a:r>
            <a:r>
              <a:rPr dirty="0" sz="1200" spc="20">
                <a:latin typeface="Arial Unicode MS"/>
                <a:cs typeface="Arial Unicode MS"/>
              </a:rPr>
              <a:t>筋</a:t>
            </a:r>
            <a:r>
              <a:rPr dirty="0" sz="1200">
                <a:latin typeface="Arial Unicode MS"/>
                <a:cs typeface="Arial Unicode MS"/>
              </a:rPr>
              <a:t>縄</a:t>
            </a:r>
            <a:r>
              <a:rPr dirty="0" sz="1200" spc="20">
                <a:latin typeface="Arial Unicode MS"/>
                <a:cs typeface="Arial Unicode MS"/>
              </a:rPr>
              <a:t>では</a:t>
            </a:r>
            <a:r>
              <a:rPr dirty="0" sz="1200">
                <a:latin typeface="Arial Unicode MS"/>
                <a:cs typeface="Arial Unicode MS"/>
              </a:rPr>
              <a:t>予測</a:t>
            </a:r>
            <a:r>
              <a:rPr dirty="0" sz="1200" spc="20">
                <a:latin typeface="Arial Unicode MS"/>
                <a:cs typeface="Arial Unicode MS"/>
              </a:rPr>
              <a:t>で</a:t>
            </a:r>
            <a:r>
              <a:rPr dirty="0" sz="1200">
                <a:latin typeface="Arial Unicode MS"/>
                <a:cs typeface="Arial Unicode MS"/>
              </a:rPr>
              <a:t>き</a:t>
            </a:r>
            <a:r>
              <a:rPr dirty="0" sz="1200" spc="20">
                <a:latin typeface="Arial Unicode MS"/>
                <a:cs typeface="Arial Unicode MS"/>
              </a:rPr>
              <a:t>て</a:t>
            </a:r>
            <a:r>
              <a:rPr dirty="0" sz="1200">
                <a:latin typeface="Arial Unicode MS"/>
                <a:cs typeface="Arial Unicode MS"/>
              </a:rPr>
              <a:t>い</a:t>
            </a:r>
            <a:r>
              <a:rPr dirty="0" sz="1200" spc="20">
                <a:latin typeface="Arial Unicode MS"/>
                <a:cs typeface="Arial Unicode MS"/>
              </a:rPr>
              <a:t>な</a:t>
            </a:r>
            <a:r>
              <a:rPr dirty="0" sz="1200">
                <a:latin typeface="Arial Unicode MS"/>
                <a:cs typeface="Arial Unicode MS"/>
              </a:rPr>
              <a:t>い</a:t>
            </a:r>
            <a:r>
              <a:rPr dirty="0" sz="1200" spc="20">
                <a:latin typeface="Arial Unicode MS"/>
                <a:cs typeface="Arial Unicode MS"/>
              </a:rPr>
              <a:t>。</a:t>
            </a:r>
            <a:r>
              <a:rPr dirty="0" sz="1200">
                <a:latin typeface="Arial Unicode MS"/>
                <a:cs typeface="Arial Unicode MS"/>
              </a:rPr>
              <a:t>専</a:t>
            </a:r>
            <a:r>
              <a:rPr dirty="0" sz="1200" spc="20">
                <a:latin typeface="Arial Unicode MS"/>
                <a:cs typeface="Arial Unicode MS"/>
              </a:rPr>
              <a:t>門</a:t>
            </a:r>
            <a:r>
              <a:rPr dirty="0" sz="1200">
                <a:latin typeface="Arial Unicode MS"/>
                <a:cs typeface="Arial Unicode MS"/>
              </a:rPr>
              <a:t>家</a:t>
            </a:r>
            <a:r>
              <a:rPr dirty="0" sz="1200" spc="20">
                <a:latin typeface="Arial Unicode MS"/>
                <a:cs typeface="Arial Unicode MS"/>
              </a:rPr>
              <a:t>に</a:t>
            </a:r>
            <a:r>
              <a:rPr dirty="0" sz="1200">
                <a:latin typeface="Arial Unicode MS"/>
                <a:cs typeface="Arial Unicode MS"/>
              </a:rPr>
              <a:t>よ</a:t>
            </a:r>
            <a:r>
              <a:rPr dirty="0" sz="1200" spc="20">
                <a:latin typeface="Arial Unicode MS"/>
                <a:cs typeface="Arial Unicode MS"/>
              </a:rPr>
              <a:t>っ</a:t>
            </a:r>
            <a:r>
              <a:rPr dirty="0" sz="1200">
                <a:latin typeface="Arial Unicode MS"/>
                <a:cs typeface="Arial Unicode MS"/>
              </a:rPr>
              <a:t>て</a:t>
            </a:r>
            <a:r>
              <a:rPr dirty="0" sz="1200" spc="20">
                <a:latin typeface="Arial Unicode MS"/>
                <a:cs typeface="Arial Unicode MS"/>
              </a:rPr>
              <a:t>も</a:t>
            </a:r>
            <a:r>
              <a:rPr dirty="0" sz="1200">
                <a:latin typeface="Arial Unicode MS"/>
                <a:cs typeface="Arial Unicode MS"/>
              </a:rPr>
              <a:t>意</a:t>
            </a:r>
            <a:r>
              <a:rPr dirty="0" sz="1200" spc="20">
                <a:latin typeface="Arial Unicode MS"/>
                <a:cs typeface="Arial Unicode MS"/>
              </a:rPr>
              <a:t>見が</a:t>
            </a:r>
            <a:r>
              <a:rPr dirty="0" sz="1200">
                <a:latin typeface="Arial Unicode MS"/>
                <a:cs typeface="Arial Unicode MS"/>
              </a:rPr>
              <a:t>ある。</a:t>
            </a:r>
            <a:endParaRPr sz="1200">
              <a:latin typeface="Arial Unicode MS"/>
              <a:cs typeface="Arial Unicode MS"/>
            </a:endParaRPr>
          </a:p>
          <a:p>
            <a:pPr>
              <a:lnSpc>
                <a:spcPct val="100000"/>
              </a:lnSpc>
              <a:spcBef>
                <a:spcPts val="70"/>
              </a:spcBef>
            </a:pPr>
            <a:endParaRPr sz="1200">
              <a:latin typeface="Arial Unicode MS"/>
              <a:cs typeface="Arial Unicode MS"/>
            </a:endParaRPr>
          </a:p>
          <a:p>
            <a:pPr marL="50165">
              <a:lnSpc>
                <a:spcPct val="100000"/>
              </a:lnSpc>
            </a:pPr>
            <a:r>
              <a:rPr dirty="0" sz="1200">
                <a:latin typeface="Arial Unicode MS"/>
                <a:cs typeface="Arial Unicode MS"/>
              </a:rPr>
              <a:t>気象庁では，気象レーダー等の情報から客観的に判断して・・・</a:t>
            </a:r>
            <a:endParaRPr sz="1200">
              <a:latin typeface="Arial Unicode MS"/>
              <a:cs typeface="Arial Unicode MS"/>
            </a:endParaRPr>
          </a:p>
          <a:p>
            <a:pPr marL="50165" marR="164465">
              <a:lnSpc>
                <a:spcPct val="125000"/>
              </a:lnSpc>
              <a:tabLst>
                <a:tab pos="354965" algn="l"/>
              </a:tabLst>
            </a:pPr>
            <a:r>
              <a:rPr dirty="0" u="sng" sz="1200">
                <a:uFill>
                  <a:solidFill>
                    <a:srgbClr val="000000"/>
                  </a:solidFill>
                </a:uFill>
                <a:latin typeface="Arial Unicode MS"/>
                <a:cs typeface="Arial Unicode MS"/>
              </a:rPr>
              <a:t>以下の線状降水帯発生情報の条件を満たす場合は「顕著な大雨に関する情報」を発表する。 </a:t>
            </a:r>
            <a:r>
              <a:rPr dirty="0" sz="1200" spc="310">
                <a:latin typeface="Arial Unicode MS"/>
                <a:cs typeface="Arial Unicode MS"/>
              </a:rPr>
              <a:t> </a:t>
            </a:r>
            <a:r>
              <a:rPr dirty="0" sz="1200">
                <a:latin typeface="Arial Unicode MS"/>
                <a:cs typeface="Arial Unicode MS"/>
              </a:rPr>
              <a:t>１	解析雨量</a:t>
            </a:r>
            <a:r>
              <a:rPr dirty="0" sz="1200" spc="50">
                <a:latin typeface="Arial Unicode MS"/>
                <a:cs typeface="Arial Unicode MS"/>
              </a:rPr>
              <a:t>（5km</a:t>
            </a:r>
            <a:r>
              <a:rPr dirty="0" sz="1200" spc="-70">
                <a:latin typeface="Arial Unicode MS"/>
                <a:cs typeface="Arial Unicode MS"/>
              </a:rPr>
              <a:t> </a:t>
            </a:r>
            <a:r>
              <a:rPr dirty="0" sz="1200">
                <a:latin typeface="Arial Unicode MS"/>
                <a:cs typeface="Arial Unicode MS"/>
              </a:rPr>
              <a:t>メッシュ）において，前３時間積算降水量が</a:t>
            </a:r>
            <a:r>
              <a:rPr dirty="0" sz="1200" spc="-70">
                <a:latin typeface="Arial Unicode MS"/>
                <a:cs typeface="Arial Unicode MS"/>
              </a:rPr>
              <a:t> </a:t>
            </a:r>
            <a:r>
              <a:rPr dirty="0" sz="1200" spc="90">
                <a:latin typeface="Arial Unicode MS"/>
                <a:cs typeface="Arial Unicode MS"/>
              </a:rPr>
              <a:t>100mm</a:t>
            </a:r>
            <a:r>
              <a:rPr dirty="0" sz="1200" spc="-65">
                <a:latin typeface="Arial Unicode MS"/>
                <a:cs typeface="Arial Unicode MS"/>
              </a:rPr>
              <a:t> </a:t>
            </a:r>
            <a:r>
              <a:rPr dirty="0" sz="1200">
                <a:latin typeface="Arial Unicode MS"/>
                <a:cs typeface="Arial Unicode MS"/>
              </a:rPr>
              <a:t>以上の分布域</a:t>
            </a:r>
            <a:r>
              <a:rPr dirty="0" sz="1200" spc="-25">
                <a:latin typeface="Arial Unicode MS"/>
                <a:cs typeface="Arial Unicode MS"/>
              </a:rPr>
              <a:t>の</a:t>
            </a:r>
            <a:r>
              <a:rPr dirty="0" sz="1200">
                <a:latin typeface="Arial Unicode MS"/>
                <a:cs typeface="Arial Unicode MS"/>
              </a:rPr>
              <a:t>面積</a:t>
            </a:r>
            <a:endParaRPr sz="1200">
              <a:latin typeface="Arial Unicode MS"/>
              <a:cs typeface="Arial Unicode MS"/>
            </a:endParaRPr>
          </a:p>
          <a:p>
            <a:pPr marL="354965">
              <a:lnSpc>
                <a:spcPct val="100000"/>
              </a:lnSpc>
              <a:spcBef>
                <a:spcPts val="360"/>
              </a:spcBef>
            </a:pPr>
            <a:r>
              <a:rPr dirty="0" sz="1200">
                <a:latin typeface="Arial Unicode MS"/>
                <a:cs typeface="Arial Unicode MS"/>
              </a:rPr>
              <a:t>が</a:t>
            </a:r>
            <a:r>
              <a:rPr dirty="0" sz="1200" spc="-50">
                <a:latin typeface="Arial Unicode MS"/>
                <a:cs typeface="Arial Unicode MS"/>
              </a:rPr>
              <a:t> </a:t>
            </a:r>
            <a:r>
              <a:rPr dirty="0" sz="1200" spc="100">
                <a:latin typeface="Arial Unicode MS"/>
                <a:cs typeface="Arial Unicode MS"/>
              </a:rPr>
              <a:t>500</a:t>
            </a:r>
            <a:r>
              <a:rPr dirty="0" sz="1200" spc="85">
                <a:latin typeface="Arial Unicode MS"/>
                <a:cs typeface="Arial Unicode MS"/>
              </a:rPr>
              <a:t>k</a:t>
            </a:r>
            <a:r>
              <a:rPr dirty="0" sz="1200" spc="50">
                <a:latin typeface="Arial Unicode MS"/>
                <a:cs typeface="Arial Unicode MS"/>
              </a:rPr>
              <a:t>m</a:t>
            </a:r>
            <a:r>
              <a:rPr dirty="0" baseline="60185" sz="900" spc="82">
                <a:latin typeface="Arial Unicode MS"/>
                <a:cs typeface="Arial Unicode MS"/>
              </a:rPr>
              <a:t>2</a:t>
            </a:r>
            <a:r>
              <a:rPr dirty="0" baseline="60185" sz="900" spc="-44">
                <a:latin typeface="Arial Unicode MS"/>
                <a:cs typeface="Arial Unicode MS"/>
              </a:rPr>
              <a:t> </a:t>
            </a:r>
            <a:r>
              <a:rPr dirty="0" sz="1200">
                <a:latin typeface="Arial Unicode MS"/>
                <a:cs typeface="Arial Unicode MS"/>
              </a:rPr>
              <a:t>以上</a:t>
            </a:r>
            <a:endParaRPr sz="1200">
              <a:latin typeface="Arial Unicode MS"/>
              <a:cs typeface="Arial Unicode MS"/>
            </a:endParaRPr>
          </a:p>
          <a:p>
            <a:pPr marL="50165" marR="3276600">
              <a:lnSpc>
                <a:spcPct val="125000"/>
              </a:lnSpc>
              <a:tabLst>
                <a:tab pos="354965" algn="l"/>
              </a:tabLst>
            </a:pPr>
            <a:r>
              <a:rPr dirty="0" sz="1200">
                <a:latin typeface="Arial Unicode MS"/>
                <a:cs typeface="Arial Unicode MS"/>
              </a:rPr>
              <a:t>２	１．の形状が線状（長軸・短軸比</a:t>
            </a:r>
            <a:r>
              <a:rPr dirty="0" sz="1200" spc="-50">
                <a:latin typeface="Arial Unicode MS"/>
                <a:cs typeface="Arial Unicode MS"/>
              </a:rPr>
              <a:t> </a:t>
            </a:r>
            <a:r>
              <a:rPr dirty="0" sz="1200" spc="100">
                <a:latin typeface="Arial Unicode MS"/>
                <a:cs typeface="Arial Unicode MS"/>
              </a:rPr>
              <a:t>2</a:t>
            </a:r>
            <a:r>
              <a:rPr dirty="0" sz="1200" spc="40">
                <a:latin typeface="Arial Unicode MS"/>
                <a:cs typeface="Arial Unicode MS"/>
              </a:rPr>
              <a:t>.</a:t>
            </a:r>
            <a:r>
              <a:rPr dirty="0" sz="1200" spc="114">
                <a:latin typeface="Arial Unicode MS"/>
                <a:cs typeface="Arial Unicode MS"/>
              </a:rPr>
              <a:t>5</a:t>
            </a:r>
            <a:r>
              <a:rPr dirty="0" sz="1200" spc="-40">
                <a:latin typeface="Arial Unicode MS"/>
                <a:cs typeface="Arial Unicode MS"/>
              </a:rPr>
              <a:t> </a:t>
            </a:r>
            <a:r>
              <a:rPr dirty="0" sz="1200">
                <a:latin typeface="Arial Unicode MS"/>
                <a:cs typeface="Arial Unicode MS"/>
              </a:rPr>
              <a:t>以上）  </a:t>
            </a:r>
            <a:r>
              <a:rPr dirty="0" sz="1200">
                <a:latin typeface="Arial Unicode MS"/>
                <a:cs typeface="Arial Unicode MS"/>
              </a:rPr>
              <a:t>３	１．の領域内の最大値が</a:t>
            </a:r>
            <a:r>
              <a:rPr dirty="0" sz="1200" spc="-60">
                <a:latin typeface="Arial Unicode MS"/>
                <a:cs typeface="Arial Unicode MS"/>
              </a:rPr>
              <a:t> </a:t>
            </a:r>
            <a:r>
              <a:rPr dirty="0" sz="1200" spc="90">
                <a:latin typeface="Arial Unicode MS"/>
                <a:cs typeface="Arial Unicode MS"/>
              </a:rPr>
              <a:t>150mm</a:t>
            </a:r>
            <a:r>
              <a:rPr dirty="0" sz="1200" spc="-50">
                <a:latin typeface="Arial Unicode MS"/>
                <a:cs typeface="Arial Unicode MS"/>
              </a:rPr>
              <a:t> </a:t>
            </a:r>
            <a:r>
              <a:rPr dirty="0" sz="1200">
                <a:latin typeface="Arial Unicode MS"/>
                <a:cs typeface="Arial Unicode MS"/>
              </a:rPr>
              <a:t>以上</a:t>
            </a:r>
            <a:endParaRPr sz="1200">
              <a:latin typeface="Arial Unicode MS"/>
              <a:cs typeface="Arial Unicode MS"/>
            </a:endParaRPr>
          </a:p>
          <a:p>
            <a:pPr algn="just" marL="202565" marR="103505" indent="-152400">
              <a:lnSpc>
                <a:spcPct val="125000"/>
              </a:lnSpc>
            </a:pPr>
            <a:r>
              <a:rPr dirty="0" sz="1200">
                <a:latin typeface="Arial Unicode MS"/>
                <a:cs typeface="Arial Unicode MS"/>
              </a:rPr>
              <a:t>４</a:t>
            </a:r>
            <a:r>
              <a:rPr dirty="0" sz="1200" spc="125">
                <a:latin typeface="Arial Unicode MS"/>
                <a:cs typeface="Arial Unicode MS"/>
              </a:rPr>
              <a:t> </a:t>
            </a:r>
            <a:r>
              <a:rPr dirty="0" sz="1200">
                <a:latin typeface="Arial Unicode MS"/>
                <a:cs typeface="Arial Unicode MS"/>
              </a:rPr>
              <a:t>大雨警報</a:t>
            </a:r>
            <a:r>
              <a:rPr dirty="0" sz="1200" spc="25">
                <a:latin typeface="Arial Unicode MS"/>
                <a:cs typeface="Arial Unicode MS"/>
              </a:rPr>
              <a:t>(</a:t>
            </a:r>
            <a:r>
              <a:rPr dirty="0" sz="1200">
                <a:latin typeface="Arial Unicode MS"/>
                <a:cs typeface="Arial Unicode MS"/>
              </a:rPr>
              <a:t>土砂災害</a:t>
            </a:r>
            <a:r>
              <a:rPr dirty="0" sz="1200" spc="25">
                <a:latin typeface="Arial Unicode MS"/>
                <a:cs typeface="Arial Unicode MS"/>
              </a:rPr>
              <a:t>)</a:t>
            </a:r>
            <a:r>
              <a:rPr dirty="0" sz="1200">
                <a:latin typeface="Arial Unicode MS"/>
                <a:cs typeface="Arial Unicode MS"/>
              </a:rPr>
              <a:t>の危険度分布において土砂災害警戒情報の基準を実況で超過（かつ大雨 特別警報の土壌雨量指数基準値への到達割合８割以上</a:t>
            </a:r>
            <a:r>
              <a:rPr dirty="0" sz="1200" spc="-100">
                <a:latin typeface="Arial Unicode MS"/>
                <a:cs typeface="Arial Unicode MS"/>
              </a:rPr>
              <a:t>）</a:t>
            </a:r>
            <a:r>
              <a:rPr dirty="0" sz="1200">
                <a:latin typeface="Arial Unicode MS"/>
                <a:cs typeface="Arial Unicode MS"/>
              </a:rPr>
              <a:t>又は洪水警報の危険度分布において警 報基準を大きく超過した基準を実況で超過。</a:t>
            </a:r>
            <a:endParaRPr sz="1200">
              <a:latin typeface="Arial Unicode MS"/>
              <a:cs typeface="Arial Unicode MS"/>
            </a:endParaRPr>
          </a:p>
        </p:txBody>
      </p:sp>
      <p:sp>
        <p:nvSpPr>
          <p:cNvPr id="17" name="object 17"/>
          <p:cNvSpPr txBox="1"/>
          <p:nvPr/>
        </p:nvSpPr>
        <p:spPr>
          <a:xfrm>
            <a:off x="1785620" y="9588500"/>
            <a:ext cx="2156460" cy="208279"/>
          </a:xfrm>
          <a:prstGeom prst="rect">
            <a:avLst/>
          </a:prstGeom>
        </p:spPr>
        <p:txBody>
          <a:bodyPr wrap="square" lIns="0" tIns="12700" rIns="0" bIns="0" rtlCol="0" vert="horz">
            <a:spAutoFit/>
          </a:bodyPr>
          <a:lstStyle/>
          <a:p>
            <a:pPr marL="12700">
              <a:lnSpc>
                <a:spcPct val="100000"/>
              </a:lnSpc>
              <a:spcBef>
                <a:spcPts val="100"/>
              </a:spcBef>
            </a:pPr>
            <a:r>
              <a:rPr dirty="0" u="sng" sz="1200">
                <a:uFill>
                  <a:solidFill>
                    <a:srgbClr val="000000"/>
                  </a:solidFill>
                </a:uFill>
                <a:latin typeface="Arial Unicode MS"/>
                <a:cs typeface="Arial Unicode MS"/>
              </a:rPr>
              <a:t>気象庁</a:t>
            </a:r>
            <a:r>
              <a:rPr dirty="0" u="sng" sz="1200" spc="285">
                <a:uFill>
                  <a:solidFill>
                    <a:srgbClr val="000000"/>
                  </a:solidFill>
                </a:uFill>
                <a:latin typeface="Arial Unicode MS"/>
                <a:cs typeface="Arial Unicode MS"/>
              </a:rPr>
              <a:t>の</a:t>
            </a:r>
            <a:r>
              <a:rPr dirty="0" u="sng" sz="1200" spc="90">
                <a:uFill>
                  <a:solidFill>
                    <a:srgbClr val="000000"/>
                  </a:solidFill>
                </a:uFill>
                <a:latin typeface="Arial Unicode MS"/>
                <a:cs typeface="Arial Unicode MS"/>
              </a:rPr>
              <a:t>H</a:t>
            </a:r>
            <a:r>
              <a:rPr dirty="0" u="sng" sz="1200" spc="35">
                <a:uFill>
                  <a:solidFill>
                    <a:srgbClr val="000000"/>
                  </a:solidFill>
                </a:uFill>
                <a:latin typeface="Arial Unicode MS"/>
                <a:cs typeface="Arial Unicode MS"/>
              </a:rPr>
              <a:t>P</a:t>
            </a:r>
            <a:r>
              <a:rPr dirty="0" u="sng" sz="1200" spc="-45">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のレーダー情報</a:t>
            </a:r>
            <a:r>
              <a:rPr dirty="0" sz="1200">
                <a:latin typeface="Arial Unicode MS"/>
                <a:cs typeface="Arial Unicode MS"/>
              </a:rPr>
              <a:t>に</a:t>
            </a:r>
            <a:endParaRPr sz="1200">
              <a:latin typeface="Arial Unicode MS"/>
              <a:cs typeface="Arial Unicode MS"/>
            </a:endParaRPr>
          </a:p>
        </p:txBody>
      </p:sp>
      <p:sp>
        <p:nvSpPr>
          <p:cNvPr id="18" name="object 18"/>
          <p:cNvSpPr txBox="1"/>
          <p:nvPr/>
        </p:nvSpPr>
        <p:spPr>
          <a:xfrm>
            <a:off x="4084320" y="9592055"/>
            <a:ext cx="768350" cy="207645"/>
          </a:xfrm>
          <a:prstGeom prst="rect">
            <a:avLst/>
          </a:prstGeom>
          <a:ln w="6096">
            <a:solidFill>
              <a:srgbClr val="000000"/>
            </a:solidFill>
          </a:ln>
        </p:spPr>
        <p:txBody>
          <a:bodyPr wrap="square" lIns="0" tIns="8890" rIns="0" bIns="0" rtlCol="0" vert="horz">
            <a:spAutoFit/>
          </a:bodyPr>
          <a:lstStyle/>
          <a:p>
            <a:pPr marL="2540">
              <a:lnSpc>
                <a:spcPct val="100000"/>
              </a:lnSpc>
              <a:spcBef>
                <a:spcPts val="70"/>
              </a:spcBef>
            </a:pPr>
            <a:r>
              <a:rPr dirty="0" sz="1200">
                <a:latin typeface="Arial Unicode MS"/>
                <a:cs typeface="Arial Unicode MS"/>
              </a:rPr>
              <a:t>線状降水帯</a:t>
            </a:r>
            <a:endParaRPr sz="1200">
              <a:latin typeface="Arial Unicode MS"/>
              <a:cs typeface="Arial Unicode MS"/>
            </a:endParaRPr>
          </a:p>
        </p:txBody>
      </p:sp>
      <p:sp>
        <p:nvSpPr>
          <p:cNvPr id="19" name="object 19"/>
          <p:cNvSpPr txBox="1"/>
          <p:nvPr/>
        </p:nvSpPr>
        <p:spPr>
          <a:xfrm>
            <a:off x="4995164" y="9588500"/>
            <a:ext cx="10922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と明記している</a:t>
            </a:r>
            <a:endParaRPr sz="1200">
              <a:latin typeface="Arial Unicode MS"/>
              <a:cs typeface="Arial Unicode MS"/>
            </a:endParaRPr>
          </a:p>
        </p:txBody>
      </p:sp>
      <p:sp>
        <p:nvSpPr>
          <p:cNvPr id="20" name="object 20"/>
          <p:cNvSpPr/>
          <p:nvPr/>
        </p:nvSpPr>
        <p:spPr>
          <a:xfrm>
            <a:off x="6356351" y="4158615"/>
            <a:ext cx="757555" cy="339090"/>
          </a:xfrm>
          <a:custGeom>
            <a:avLst/>
            <a:gdLst/>
            <a:ahLst/>
            <a:cxnLst/>
            <a:rect l="l" t="t" r="r" b="b"/>
            <a:pathLst>
              <a:path w="757554" h="339089">
                <a:moveTo>
                  <a:pt x="0" y="56515"/>
                </a:moveTo>
                <a:lnTo>
                  <a:pt x="4441" y="34517"/>
                </a:lnTo>
                <a:lnTo>
                  <a:pt x="16553" y="16553"/>
                </a:lnTo>
                <a:lnTo>
                  <a:pt x="34517" y="4441"/>
                </a:lnTo>
                <a:lnTo>
                  <a:pt x="56515" y="0"/>
                </a:lnTo>
                <a:lnTo>
                  <a:pt x="701039" y="0"/>
                </a:lnTo>
                <a:lnTo>
                  <a:pt x="723037" y="4441"/>
                </a:lnTo>
                <a:lnTo>
                  <a:pt x="741001" y="16553"/>
                </a:lnTo>
                <a:lnTo>
                  <a:pt x="753113" y="34517"/>
                </a:lnTo>
                <a:lnTo>
                  <a:pt x="757555" y="56515"/>
                </a:lnTo>
                <a:lnTo>
                  <a:pt x="757555" y="282574"/>
                </a:lnTo>
                <a:lnTo>
                  <a:pt x="753113" y="304572"/>
                </a:lnTo>
                <a:lnTo>
                  <a:pt x="741001" y="322536"/>
                </a:lnTo>
                <a:lnTo>
                  <a:pt x="723037" y="334648"/>
                </a:lnTo>
                <a:lnTo>
                  <a:pt x="701039" y="339090"/>
                </a:lnTo>
                <a:lnTo>
                  <a:pt x="56515" y="339090"/>
                </a:lnTo>
                <a:lnTo>
                  <a:pt x="34517" y="334648"/>
                </a:lnTo>
                <a:lnTo>
                  <a:pt x="16553" y="322536"/>
                </a:lnTo>
                <a:lnTo>
                  <a:pt x="4441" y="304572"/>
                </a:lnTo>
                <a:lnTo>
                  <a:pt x="0" y="282574"/>
                </a:lnTo>
                <a:lnTo>
                  <a:pt x="0" y="56515"/>
                </a:lnTo>
                <a:close/>
              </a:path>
            </a:pathLst>
          </a:custGeom>
          <a:ln w="12700">
            <a:solidFill>
              <a:srgbClr val="70AD47"/>
            </a:solidFill>
          </a:ln>
        </p:spPr>
        <p:txBody>
          <a:bodyPr wrap="square" lIns="0" tIns="0" rIns="0" bIns="0" rtlCol="0"/>
          <a:lstStyle/>
          <a:p/>
        </p:txBody>
      </p:sp>
      <p:sp>
        <p:nvSpPr>
          <p:cNvPr id="21" name="object 21"/>
          <p:cNvSpPr txBox="1"/>
          <p:nvPr/>
        </p:nvSpPr>
        <p:spPr>
          <a:xfrm>
            <a:off x="6482588" y="4214875"/>
            <a:ext cx="4826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資料４</a:t>
            </a:r>
            <a:endParaRPr sz="1200">
              <a:latin typeface="Arial Unicode MS"/>
              <a:cs typeface="Arial Unicode MS"/>
            </a:endParaRPr>
          </a:p>
        </p:txBody>
      </p:sp>
      <p:sp>
        <p:nvSpPr>
          <p:cNvPr id="22" name="object 22"/>
          <p:cNvSpPr txBox="1">
            <a:spLocks noGrp="1"/>
          </p:cNvSpPr>
          <p:nvPr>
            <p:ph type="sldNum" idx="7" sz="quarter"/>
          </p:nvPr>
        </p:nvSpPr>
        <p:spPr>
          <a:prstGeom prst="rect"/>
        </p:spPr>
        <p:txBody>
          <a:bodyPr wrap="square" lIns="0" tIns="0" rIns="0" bIns="0" rtlCol="0" vert="horz">
            <a:spAutoFit/>
          </a:bodyPr>
          <a:lstStyle/>
          <a:p>
            <a:pPr marL="38100">
              <a:lnSpc>
                <a:spcPts val="1240"/>
              </a:lnSpc>
            </a:pPr>
            <a:fld id="{81D60167-4931-47E6-BA6A-407CBD079E47}" type="slidenum">
              <a:rPr dirty="0"/>
              <a:t>1</a:t>
            </a:fl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8612" y="447547"/>
            <a:ext cx="6350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※参考２</a:t>
            </a:r>
            <a:endParaRPr sz="1200">
              <a:latin typeface="Arial Unicode MS"/>
              <a:cs typeface="Arial Unicode MS"/>
            </a:endParaRPr>
          </a:p>
        </p:txBody>
      </p:sp>
      <p:sp>
        <p:nvSpPr>
          <p:cNvPr id="3" name="object 3"/>
          <p:cNvSpPr txBox="1"/>
          <p:nvPr/>
        </p:nvSpPr>
        <p:spPr>
          <a:xfrm>
            <a:off x="1340611" y="447547"/>
            <a:ext cx="41097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緊急安全確保（令和３年５月</a:t>
            </a:r>
            <a:r>
              <a:rPr dirty="0" sz="1200" spc="-50">
                <a:latin typeface="Arial Unicode MS"/>
                <a:cs typeface="Arial Unicode MS"/>
              </a:rPr>
              <a:t> </a:t>
            </a:r>
            <a:r>
              <a:rPr dirty="0" sz="1200" spc="120">
                <a:latin typeface="Arial Unicode MS"/>
                <a:cs typeface="Arial Unicode MS"/>
              </a:rPr>
              <a:t>1</a:t>
            </a:r>
            <a:r>
              <a:rPr dirty="0" sz="1200" spc="114">
                <a:latin typeface="Arial Unicode MS"/>
                <a:cs typeface="Arial Unicode MS"/>
              </a:rPr>
              <a:t>0</a:t>
            </a:r>
            <a:r>
              <a:rPr dirty="0" sz="1200" spc="-40">
                <a:latin typeface="Arial Unicode MS"/>
                <a:cs typeface="Arial Unicode MS"/>
              </a:rPr>
              <a:t> </a:t>
            </a:r>
            <a:r>
              <a:rPr dirty="0" sz="1200">
                <a:latin typeface="Arial Unicode MS"/>
                <a:cs typeface="Arial Unicode MS"/>
              </a:rPr>
              <a:t>日災害対策基本法の改訂）</a:t>
            </a:r>
            <a:endParaRPr sz="1200">
              <a:latin typeface="Arial Unicode MS"/>
              <a:cs typeface="Arial Unicode MS"/>
            </a:endParaRPr>
          </a:p>
        </p:txBody>
      </p:sp>
      <p:sp>
        <p:nvSpPr>
          <p:cNvPr id="4" name="object 4"/>
          <p:cNvSpPr txBox="1"/>
          <p:nvPr/>
        </p:nvSpPr>
        <p:spPr>
          <a:xfrm>
            <a:off x="426212" y="8402828"/>
            <a:ext cx="6718934" cy="1397000"/>
          </a:xfrm>
          <a:prstGeom prst="rect">
            <a:avLst/>
          </a:prstGeom>
        </p:spPr>
        <p:txBody>
          <a:bodyPr wrap="square" lIns="0" tIns="58419" rIns="0" bIns="0" rtlCol="0" vert="horz">
            <a:spAutoFit/>
          </a:bodyPr>
          <a:lstStyle/>
          <a:p>
            <a:pPr marL="12700">
              <a:lnSpc>
                <a:spcPct val="100000"/>
              </a:lnSpc>
              <a:spcBef>
                <a:spcPts val="459"/>
              </a:spcBef>
            </a:pPr>
            <a:r>
              <a:rPr dirty="0" sz="1200" spc="15">
                <a:latin typeface="Arial Unicode MS"/>
                <a:cs typeface="Arial Unicode MS"/>
              </a:rPr>
              <a:t>(２)</a:t>
            </a:r>
            <a:r>
              <a:rPr dirty="0" sz="1200">
                <a:latin typeface="Arial Unicode MS"/>
                <a:cs typeface="Arial Unicode MS"/>
              </a:rPr>
              <a:t>降水状況</a:t>
            </a:r>
            <a:endParaRPr sz="1200">
              <a:latin typeface="Arial Unicode MS"/>
              <a:cs typeface="Arial Unicode MS"/>
            </a:endParaRPr>
          </a:p>
          <a:p>
            <a:pPr marL="12700" marR="5080" indent="152400">
              <a:lnSpc>
                <a:spcPct val="125000"/>
              </a:lnSpc>
            </a:pPr>
            <a:r>
              <a:rPr dirty="0" sz="1200">
                <a:latin typeface="Arial Unicode MS"/>
                <a:cs typeface="Arial Unicode MS"/>
              </a:rPr>
              <a:t>神奈川県内では、</a:t>
            </a:r>
            <a:r>
              <a:rPr dirty="0" sz="1200" spc="114">
                <a:latin typeface="Arial Unicode MS"/>
                <a:cs typeface="Arial Unicode MS"/>
              </a:rPr>
              <a:t>6</a:t>
            </a:r>
            <a:r>
              <a:rPr dirty="0" sz="1200" spc="50">
                <a:latin typeface="Arial Unicode MS"/>
                <a:cs typeface="Arial Unicode MS"/>
              </a:rPr>
              <a:t> </a:t>
            </a:r>
            <a:r>
              <a:rPr dirty="0" sz="1200">
                <a:latin typeface="Arial Unicode MS"/>
                <a:cs typeface="Arial Unicode MS"/>
              </a:rPr>
              <a:t>月</a:t>
            </a:r>
            <a:r>
              <a:rPr dirty="0" sz="1200" spc="40">
                <a:latin typeface="Arial Unicode MS"/>
                <a:cs typeface="Arial Unicode MS"/>
              </a:rPr>
              <a:t> </a:t>
            </a:r>
            <a:r>
              <a:rPr dirty="0" sz="1200" spc="114">
                <a:latin typeface="Arial Unicode MS"/>
                <a:cs typeface="Arial Unicode MS"/>
              </a:rPr>
              <a:t>30</a:t>
            </a:r>
            <a:r>
              <a:rPr dirty="0" sz="1200" spc="5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水</a:t>
            </a:r>
            <a:r>
              <a:rPr dirty="0" sz="1200" spc="25">
                <a:latin typeface="Arial Unicode MS"/>
                <a:cs typeface="Arial Unicode MS"/>
              </a:rPr>
              <a:t>)</a:t>
            </a:r>
            <a:r>
              <a:rPr dirty="0" sz="1200">
                <a:latin typeface="Arial Unicode MS"/>
                <a:cs typeface="Arial Unicode MS"/>
              </a:rPr>
              <a:t>から</a:t>
            </a:r>
            <a:r>
              <a:rPr dirty="0" sz="1200" spc="40">
                <a:latin typeface="Arial Unicode MS"/>
                <a:cs typeface="Arial Unicode MS"/>
              </a:rPr>
              <a:t> </a:t>
            </a:r>
            <a:r>
              <a:rPr dirty="0" sz="1200" spc="114">
                <a:latin typeface="Arial Unicode MS"/>
                <a:cs typeface="Arial Unicode MS"/>
              </a:rPr>
              <a:t>7</a:t>
            </a:r>
            <a:r>
              <a:rPr dirty="0" sz="1200" spc="75">
                <a:latin typeface="Arial Unicode MS"/>
                <a:cs typeface="Arial Unicode MS"/>
              </a:rPr>
              <a:t> </a:t>
            </a:r>
            <a:r>
              <a:rPr dirty="0" sz="1200">
                <a:latin typeface="Arial Unicode MS"/>
                <a:cs typeface="Arial Unicode MS"/>
              </a:rPr>
              <a:t>月</a:t>
            </a:r>
            <a:r>
              <a:rPr dirty="0" sz="1200" spc="40">
                <a:latin typeface="Arial Unicode MS"/>
                <a:cs typeface="Arial Unicode MS"/>
              </a:rPr>
              <a:t> </a:t>
            </a:r>
            <a:r>
              <a:rPr dirty="0" sz="1200" spc="114">
                <a:latin typeface="Arial Unicode MS"/>
                <a:cs typeface="Arial Unicode MS"/>
              </a:rPr>
              <a:t>4</a:t>
            </a:r>
            <a:r>
              <a:rPr dirty="0" sz="1200" spc="75">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にかけて、広い範囲で大雨となりました。 </a:t>
            </a:r>
            <a:r>
              <a:rPr dirty="0" sz="1200" spc="5">
                <a:latin typeface="Arial Unicode MS"/>
                <a:cs typeface="Arial Unicode MS"/>
              </a:rPr>
              <a:t> </a:t>
            </a:r>
            <a:r>
              <a:rPr dirty="0" sz="1200">
                <a:latin typeface="Arial Unicode MS"/>
                <a:cs typeface="Arial Unicode MS"/>
              </a:rPr>
              <a:t>この期間</a:t>
            </a:r>
            <a:r>
              <a:rPr dirty="0" sz="1200" spc="-170">
                <a:latin typeface="Arial Unicode MS"/>
                <a:cs typeface="Arial Unicode MS"/>
              </a:rPr>
              <a:t>、</a:t>
            </a:r>
            <a:r>
              <a:rPr dirty="0" sz="1200">
                <a:latin typeface="Arial Unicode MS"/>
                <a:cs typeface="Arial Unicode MS"/>
              </a:rPr>
              <a:t>アメダスの地点雨量で最も多かったのは</a:t>
            </a:r>
            <a:r>
              <a:rPr dirty="0" u="sng" sz="1200">
                <a:uFill>
                  <a:solidFill>
                    <a:srgbClr val="000000"/>
                  </a:solidFill>
                </a:uFill>
                <a:latin typeface="Arial Unicode MS"/>
                <a:cs typeface="Arial Unicode MS"/>
              </a:rPr>
              <a:t>箱根の</a:t>
            </a:r>
            <a:r>
              <a:rPr dirty="0" u="sng" sz="1200" spc="-50">
                <a:uFill>
                  <a:solidFill>
                    <a:srgbClr val="000000"/>
                  </a:solidFill>
                </a:uFill>
                <a:latin typeface="Arial Unicode MS"/>
                <a:cs typeface="Arial Unicode MS"/>
              </a:rPr>
              <a:t> </a:t>
            </a:r>
            <a:r>
              <a:rPr dirty="0" u="sng" sz="1200" spc="90">
                <a:uFill>
                  <a:solidFill>
                    <a:srgbClr val="000000"/>
                  </a:solidFill>
                </a:uFill>
                <a:latin typeface="Arial Unicode MS"/>
                <a:cs typeface="Arial Unicode MS"/>
              </a:rPr>
              <a:t>856</a:t>
            </a:r>
            <a:r>
              <a:rPr dirty="0" u="sng" sz="1200" spc="130">
                <a:uFill>
                  <a:solidFill>
                    <a:srgbClr val="000000"/>
                  </a:solidFill>
                </a:uFill>
                <a:latin typeface="Arial Unicode MS"/>
                <a:cs typeface="Arial Unicode MS"/>
              </a:rPr>
              <a:t>m</a:t>
            </a:r>
            <a:r>
              <a:rPr dirty="0" u="sng" sz="1200" spc="50">
                <a:uFill>
                  <a:solidFill>
                    <a:srgbClr val="000000"/>
                  </a:solidFill>
                </a:uFill>
                <a:latin typeface="Arial Unicode MS"/>
                <a:cs typeface="Arial Unicode MS"/>
              </a:rPr>
              <a:t>m</a:t>
            </a:r>
            <a:r>
              <a:rPr dirty="0" sz="1200" spc="-45">
                <a:latin typeface="Arial Unicode MS"/>
                <a:cs typeface="Arial Unicode MS"/>
              </a:rPr>
              <a:t> </a:t>
            </a:r>
            <a:r>
              <a:rPr dirty="0" sz="1200">
                <a:latin typeface="Arial Unicode MS"/>
                <a:cs typeface="Arial Unicode MS"/>
              </a:rPr>
              <a:t>で</a:t>
            </a:r>
            <a:r>
              <a:rPr dirty="0" sz="1200" spc="-170">
                <a:latin typeface="Arial Unicode MS"/>
                <a:cs typeface="Arial Unicode MS"/>
              </a:rPr>
              <a:t>、</a:t>
            </a:r>
            <a:r>
              <a:rPr dirty="0" sz="1200">
                <a:latin typeface="Arial Unicode MS"/>
                <a:cs typeface="Arial Unicode MS"/>
              </a:rPr>
              <a:t>丹沢湖や小田原</a:t>
            </a:r>
            <a:r>
              <a:rPr dirty="0" sz="1200" spc="-25">
                <a:latin typeface="Arial Unicode MS"/>
                <a:cs typeface="Arial Unicode MS"/>
              </a:rPr>
              <a:t>に</a:t>
            </a:r>
            <a:r>
              <a:rPr dirty="0" sz="1200">
                <a:latin typeface="Arial Unicode MS"/>
                <a:cs typeface="Arial Unicode MS"/>
              </a:rPr>
              <a:t>おいても  </a:t>
            </a:r>
            <a:r>
              <a:rPr dirty="0" sz="1200" spc="90">
                <a:latin typeface="Arial Unicode MS"/>
                <a:cs typeface="Arial Unicode MS"/>
              </a:rPr>
              <a:t>400mm</a:t>
            </a:r>
            <a:r>
              <a:rPr dirty="0" sz="1200" spc="85">
                <a:latin typeface="Arial Unicode MS"/>
                <a:cs typeface="Arial Unicode MS"/>
              </a:rPr>
              <a:t> </a:t>
            </a:r>
            <a:r>
              <a:rPr dirty="0" sz="1200">
                <a:latin typeface="Arial Unicode MS"/>
                <a:cs typeface="Arial Unicode MS"/>
              </a:rPr>
              <a:t>を超える雨量となったはか、平塚</a:t>
            </a:r>
            <a:r>
              <a:rPr dirty="0" sz="1200" spc="-25">
                <a:latin typeface="Arial Unicode MS"/>
                <a:cs typeface="Arial Unicode MS"/>
              </a:rPr>
              <a:t>市</a:t>
            </a:r>
            <a:r>
              <a:rPr dirty="0" sz="1200">
                <a:latin typeface="Arial Unicode MS"/>
                <a:cs typeface="Arial Unicode MS"/>
              </a:rPr>
              <a:t>を含む</a:t>
            </a:r>
            <a:r>
              <a:rPr dirty="0" sz="1200" spc="80">
                <a:latin typeface="Arial Unicode MS"/>
                <a:cs typeface="Arial Unicode MS"/>
              </a:rPr>
              <a:t> </a:t>
            </a:r>
            <a:r>
              <a:rPr dirty="0" sz="1200" spc="114">
                <a:latin typeface="Arial Unicode MS"/>
                <a:cs typeface="Arial Unicode MS"/>
              </a:rPr>
              <a:t>5</a:t>
            </a:r>
            <a:r>
              <a:rPr dirty="0" sz="1200" spc="90">
                <a:latin typeface="Arial Unicode MS"/>
                <a:cs typeface="Arial Unicode MS"/>
              </a:rPr>
              <a:t> </a:t>
            </a:r>
            <a:r>
              <a:rPr dirty="0" sz="1200">
                <a:latin typeface="Arial Unicode MS"/>
                <a:cs typeface="Arial Unicode MS"/>
              </a:rPr>
              <a:t>地点においても</a:t>
            </a:r>
            <a:r>
              <a:rPr dirty="0" sz="1200" spc="85">
                <a:latin typeface="Arial Unicode MS"/>
                <a:cs typeface="Arial Unicode MS"/>
              </a:rPr>
              <a:t> </a:t>
            </a:r>
            <a:r>
              <a:rPr dirty="0" u="sng" sz="1200" spc="90">
                <a:uFill>
                  <a:solidFill>
                    <a:srgbClr val="000000"/>
                  </a:solidFill>
                </a:uFill>
                <a:latin typeface="Arial Unicode MS"/>
                <a:cs typeface="Arial Unicode MS"/>
              </a:rPr>
              <a:t>300mm</a:t>
            </a:r>
            <a:r>
              <a:rPr dirty="0" u="sng" sz="1200" spc="85">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を超える雨量</a:t>
            </a:r>
            <a:r>
              <a:rPr dirty="0" sz="1200">
                <a:latin typeface="Arial Unicode MS"/>
                <a:cs typeface="Arial Unicode MS"/>
              </a:rPr>
              <a:t>を記 録するなど、県内の多くの観測地点で、</a:t>
            </a:r>
            <a:r>
              <a:rPr dirty="0" sz="1200" spc="114">
                <a:latin typeface="Arial Unicode MS"/>
                <a:cs typeface="Arial Unicode MS"/>
              </a:rPr>
              <a:t>24</a:t>
            </a:r>
            <a:r>
              <a:rPr dirty="0" sz="1200" spc="5">
                <a:latin typeface="Arial Unicode MS"/>
                <a:cs typeface="Arial Unicode MS"/>
              </a:rPr>
              <a:t> </a:t>
            </a:r>
            <a:r>
              <a:rPr dirty="0" sz="1200">
                <a:latin typeface="Arial Unicode MS"/>
                <a:cs typeface="Arial Unicode MS"/>
              </a:rPr>
              <a:t>時間降水量など</a:t>
            </a:r>
            <a:r>
              <a:rPr dirty="0" sz="1200" spc="15">
                <a:latin typeface="Arial Unicode MS"/>
                <a:cs typeface="Arial Unicode MS"/>
              </a:rPr>
              <a:t> </a:t>
            </a:r>
            <a:r>
              <a:rPr dirty="0" sz="1200" spc="114">
                <a:latin typeface="Arial Unicode MS"/>
                <a:cs typeface="Arial Unicode MS"/>
              </a:rPr>
              <a:t>7</a:t>
            </a:r>
            <a:r>
              <a:rPr dirty="0" sz="1200" spc="30">
                <a:latin typeface="Arial Unicode MS"/>
                <a:cs typeface="Arial Unicode MS"/>
              </a:rPr>
              <a:t> </a:t>
            </a:r>
            <a:r>
              <a:rPr dirty="0" sz="1200">
                <a:latin typeface="Arial Unicode MS"/>
                <a:cs typeface="Arial Unicode MS"/>
              </a:rPr>
              <a:t>月としての降水量の各記</a:t>
            </a:r>
            <a:r>
              <a:rPr dirty="0" sz="1200" spc="-25">
                <a:latin typeface="Arial Unicode MS"/>
                <a:cs typeface="Arial Unicode MS"/>
              </a:rPr>
              <a:t>録</a:t>
            </a:r>
            <a:r>
              <a:rPr dirty="0" sz="1200">
                <a:latin typeface="Arial Unicode MS"/>
                <a:cs typeface="Arial Unicode MS"/>
              </a:rPr>
              <a:t>を更新し ました。平塚市においては、</a:t>
            </a:r>
            <a:r>
              <a:rPr dirty="0" u="sng" sz="1200" spc="114">
                <a:uFill>
                  <a:solidFill>
                    <a:srgbClr val="000000"/>
                  </a:solidFill>
                </a:uFill>
                <a:latin typeface="Arial Unicode MS"/>
                <a:cs typeface="Arial Unicode MS"/>
              </a:rPr>
              <a:t>7</a:t>
            </a:r>
            <a:r>
              <a:rPr dirty="0" u="sng" sz="1200" spc="-30">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月</a:t>
            </a:r>
            <a:r>
              <a:rPr dirty="0" u="sng" sz="1200" spc="-35">
                <a:uFill>
                  <a:solidFill>
                    <a:srgbClr val="000000"/>
                  </a:solidFill>
                </a:uFill>
                <a:latin typeface="Arial Unicode MS"/>
                <a:cs typeface="Arial Unicode MS"/>
              </a:rPr>
              <a:t> </a:t>
            </a:r>
            <a:r>
              <a:rPr dirty="0" u="sng" sz="1200" spc="114">
                <a:uFill>
                  <a:solidFill>
                    <a:srgbClr val="000000"/>
                  </a:solidFill>
                </a:uFill>
                <a:latin typeface="Arial Unicode MS"/>
                <a:cs typeface="Arial Unicode MS"/>
              </a:rPr>
              <a:t>1</a:t>
            </a:r>
            <a:r>
              <a:rPr dirty="0" u="sng" sz="1200" spc="-25">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日</a:t>
            </a:r>
            <a:r>
              <a:rPr dirty="0" u="sng" sz="1200" spc="25">
                <a:uFill>
                  <a:solidFill>
                    <a:srgbClr val="000000"/>
                  </a:solidFill>
                </a:uFill>
                <a:latin typeface="Arial Unicode MS"/>
                <a:cs typeface="Arial Unicode MS"/>
              </a:rPr>
              <a:t>(</a:t>
            </a:r>
            <a:r>
              <a:rPr dirty="0" u="sng" sz="1200">
                <a:uFill>
                  <a:solidFill>
                    <a:srgbClr val="000000"/>
                  </a:solidFill>
                </a:uFill>
                <a:latin typeface="Arial Unicode MS"/>
                <a:cs typeface="Arial Unicode MS"/>
              </a:rPr>
              <a:t>木</a:t>
            </a:r>
            <a:r>
              <a:rPr dirty="0" u="sng" sz="1200" spc="25">
                <a:uFill>
                  <a:solidFill>
                    <a:srgbClr val="000000"/>
                  </a:solidFill>
                </a:uFill>
                <a:latin typeface="Arial Unicode MS"/>
                <a:cs typeface="Arial Unicode MS"/>
              </a:rPr>
              <a:t>)</a:t>
            </a:r>
            <a:r>
              <a:rPr dirty="0" u="sng" sz="1200">
                <a:uFill>
                  <a:solidFill>
                    <a:srgbClr val="000000"/>
                  </a:solidFill>
                </a:uFill>
                <a:latin typeface="Arial Unicode MS"/>
                <a:cs typeface="Arial Unicode MS"/>
              </a:rPr>
              <a:t>未明から</a:t>
            </a:r>
            <a:r>
              <a:rPr dirty="0" u="sng" sz="1200" spc="-40">
                <a:uFill>
                  <a:solidFill>
                    <a:srgbClr val="000000"/>
                  </a:solidFill>
                </a:uFill>
                <a:latin typeface="Arial Unicode MS"/>
                <a:cs typeface="Arial Unicode MS"/>
              </a:rPr>
              <a:t> </a:t>
            </a:r>
            <a:r>
              <a:rPr dirty="0" u="sng" sz="1200" spc="114">
                <a:uFill>
                  <a:solidFill>
                    <a:srgbClr val="000000"/>
                  </a:solidFill>
                </a:uFill>
                <a:latin typeface="Arial Unicode MS"/>
                <a:cs typeface="Arial Unicode MS"/>
              </a:rPr>
              <a:t>7</a:t>
            </a:r>
            <a:r>
              <a:rPr dirty="0" u="sng" sz="1200" spc="-25">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月</a:t>
            </a:r>
            <a:r>
              <a:rPr dirty="0" u="sng" sz="1200" spc="-35">
                <a:uFill>
                  <a:solidFill>
                    <a:srgbClr val="000000"/>
                  </a:solidFill>
                </a:uFill>
                <a:latin typeface="Arial Unicode MS"/>
                <a:cs typeface="Arial Unicode MS"/>
              </a:rPr>
              <a:t> </a:t>
            </a:r>
            <a:r>
              <a:rPr dirty="0" u="sng" sz="1200" spc="114">
                <a:uFill>
                  <a:solidFill>
                    <a:srgbClr val="000000"/>
                  </a:solidFill>
                </a:uFill>
                <a:latin typeface="Arial Unicode MS"/>
                <a:cs typeface="Arial Unicode MS"/>
              </a:rPr>
              <a:t>3</a:t>
            </a:r>
            <a:r>
              <a:rPr dirty="0" u="sng" sz="1200" spc="-25">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日</a:t>
            </a:r>
            <a:r>
              <a:rPr dirty="0" u="sng" sz="1200" spc="25">
                <a:uFill>
                  <a:solidFill>
                    <a:srgbClr val="000000"/>
                  </a:solidFill>
                </a:uFill>
                <a:latin typeface="Arial Unicode MS"/>
                <a:cs typeface="Arial Unicode MS"/>
              </a:rPr>
              <a:t>(</a:t>
            </a:r>
            <a:r>
              <a:rPr dirty="0" u="sng" sz="1200">
                <a:uFill>
                  <a:solidFill>
                    <a:srgbClr val="000000"/>
                  </a:solidFill>
                </a:uFill>
                <a:latin typeface="Arial Unicode MS"/>
                <a:cs typeface="Arial Unicode MS"/>
              </a:rPr>
              <a:t>土</a:t>
            </a:r>
            <a:r>
              <a:rPr dirty="0" u="sng" sz="1200" spc="25">
                <a:uFill>
                  <a:solidFill>
                    <a:srgbClr val="000000"/>
                  </a:solidFill>
                </a:uFill>
                <a:latin typeface="Arial Unicode MS"/>
                <a:cs typeface="Arial Unicode MS"/>
              </a:rPr>
              <a:t>)</a:t>
            </a:r>
            <a:r>
              <a:rPr dirty="0" u="sng" sz="1200">
                <a:uFill>
                  <a:solidFill>
                    <a:srgbClr val="000000"/>
                  </a:solidFill>
                </a:uFill>
                <a:latin typeface="Arial Unicode MS"/>
                <a:cs typeface="Arial Unicode MS"/>
              </a:rPr>
              <a:t>昼頃にかけて断続的な雨</a:t>
            </a:r>
            <a:r>
              <a:rPr dirty="0" sz="1200">
                <a:latin typeface="Arial Unicode MS"/>
                <a:cs typeface="Arial Unicode MS"/>
              </a:rPr>
              <a:t>となり、</a:t>
            </a:r>
            <a:endParaRPr sz="1200">
              <a:latin typeface="Arial Unicode MS"/>
              <a:cs typeface="Arial Unicode MS"/>
            </a:endParaRPr>
          </a:p>
        </p:txBody>
      </p:sp>
      <p:pic>
        <p:nvPicPr>
          <p:cNvPr id="5" name="object 5"/>
          <p:cNvPicPr/>
          <p:nvPr/>
        </p:nvPicPr>
        <p:blipFill>
          <a:blip r:embed="rId2" cstate="print"/>
          <a:stretch>
            <a:fillRect/>
          </a:stretch>
        </p:blipFill>
        <p:spPr>
          <a:xfrm>
            <a:off x="628578" y="749301"/>
            <a:ext cx="6129727" cy="3592194"/>
          </a:xfrm>
          <a:prstGeom prst="rect">
            <a:avLst/>
          </a:prstGeom>
        </p:spPr>
      </p:pic>
      <p:sp>
        <p:nvSpPr>
          <p:cNvPr id="6" name="object 6"/>
          <p:cNvSpPr/>
          <p:nvPr/>
        </p:nvSpPr>
        <p:spPr>
          <a:xfrm>
            <a:off x="6353175" y="4498339"/>
            <a:ext cx="757555" cy="339090"/>
          </a:xfrm>
          <a:custGeom>
            <a:avLst/>
            <a:gdLst/>
            <a:ahLst/>
            <a:cxnLst/>
            <a:rect l="l" t="t" r="r" b="b"/>
            <a:pathLst>
              <a:path w="757554" h="339089">
                <a:moveTo>
                  <a:pt x="0" y="56515"/>
                </a:moveTo>
                <a:lnTo>
                  <a:pt x="4441" y="34517"/>
                </a:lnTo>
                <a:lnTo>
                  <a:pt x="16553" y="16553"/>
                </a:lnTo>
                <a:lnTo>
                  <a:pt x="34517" y="4441"/>
                </a:lnTo>
                <a:lnTo>
                  <a:pt x="56515" y="0"/>
                </a:lnTo>
                <a:lnTo>
                  <a:pt x="701039" y="0"/>
                </a:lnTo>
                <a:lnTo>
                  <a:pt x="723037" y="4441"/>
                </a:lnTo>
                <a:lnTo>
                  <a:pt x="741001" y="16553"/>
                </a:lnTo>
                <a:lnTo>
                  <a:pt x="753113" y="34517"/>
                </a:lnTo>
                <a:lnTo>
                  <a:pt x="757555" y="56515"/>
                </a:lnTo>
                <a:lnTo>
                  <a:pt x="757555" y="282574"/>
                </a:lnTo>
                <a:lnTo>
                  <a:pt x="753113" y="304572"/>
                </a:lnTo>
                <a:lnTo>
                  <a:pt x="741001" y="322536"/>
                </a:lnTo>
                <a:lnTo>
                  <a:pt x="723037" y="334648"/>
                </a:lnTo>
                <a:lnTo>
                  <a:pt x="701039" y="339090"/>
                </a:lnTo>
                <a:lnTo>
                  <a:pt x="56515" y="339090"/>
                </a:lnTo>
                <a:lnTo>
                  <a:pt x="34517" y="334648"/>
                </a:lnTo>
                <a:lnTo>
                  <a:pt x="16553" y="322536"/>
                </a:lnTo>
                <a:lnTo>
                  <a:pt x="4441" y="304572"/>
                </a:lnTo>
                <a:lnTo>
                  <a:pt x="0" y="282574"/>
                </a:lnTo>
                <a:lnTo>
                  <a:pt x="0" y="56515"/>
                </a:lnTo>
                <a:close/>
              </a:path>
            </a:pathLst>
          </a:custGeom>
          <a:ln w="12700">
            <a:solidFill>
              <a:srgbClr val="70AD47"/>
            </a:solidFill>
          </a:ln>
        </p:spPr>
        <p:txBody>
          <a:bodyPr wrap="square" lIns="0" tIns="0" rIns="0" bIns="0" rtlCol="0"/>
          <a:lstStyle/>
          <a:p/>
        </p:txBody>
      </p:sp>
      <p:sp>
        <p:nvSpPr>
          <p:cNvPr id="7" name="object 7"/>
          <p:cNvSpPr txBox="1"/>
          <p:nvPr/>
        </p:nvSpPr>
        <p:spPr>
          <a:xfrm>
            <a:off x="426212" y="4516627"/>
            <a:ext cx="6584950" cy="1397000"/>
          </a:xfrm>
          <a:prstGeom prst="rect">
            <a:avLst/>
          </a:prstGeom>
        </p:spPr>
        <p:txBody>
          <a:bodyPr wrap="square" lIns="0" tIns="12700" rIns="0" bIns="0" rtlCol="0" vert="horz">
            <a:spAutoFit/>
          </a:bodyPr>
          <a:lstStyle/>
          <a:p>
            <a:pPr algn="just" marL="12700" marR="53340">
              <a:lnSpc>
                <a:spcPct val="125000"/>
              </a:lnSpc>
              <a:spcBef>
                <a:spcPts val="100"/>
              </a:spcBef>
            </a:pPr>
            <a:r>
              <a:rPr dirty="0" sz="1200">
                <a:latin typeface="Arial Unicode MS"/>
                <a:cs typeface="Arial Unicode MS"/>
              </a:rPr>
              <a:t>５</a:t>
            </a:r>
            <a:r>
              <a:rPr dirty="0" sz="1200" spc="175">
                <a:latin typeface="Arial Unicode MS"/>
                <a:cs typeface="Arial Unicode MS"/>
              </a:rPr>
              <a:t> </a:t>
            </a:r>
            <a:r>
              <a:rPr dirty="0" sz="1200">
                <a:latin typeface="Arial Unicode MS"/>
                <a:cs typeface="Arial Unicode MS"/>
              </a:rPr>
              <a:t>令和３年</a:t>
            </a:r>
            <a:r>
              <a:rPr dirty="0" sz="1200" spc="100">
                <a:latin typeface="Arial Unicode MS"/>
                <a:cs typeface="Arial Unicode MS"/>
              </a:rPr>
              <a:t>(2021</a:t>
            </a:r>
            <a:r>
              <a:rPr dirty="0" sz="1200" spc="-50">
                <a:latin typeface="Arial Unicode MS"/>
                <a:cs typeface="Arial Unicode MS"/>
              </a:rPr>
              <a:t> </a:t>
            </a:r>
            <a:r>
              <a:rPr dirty="0" sz="1200">
                <a:latin typeface="Arial Unicode MS"/>
                <a:cs typeface="Arial Unicode MS"/>
              </a:rPr>
              <a:t>年</a:t>
            </a:r>
            <a:r>
              <a:rPr dirty="0" sz="1200" spc="10">
                <a:latin typeface="Arial Unicode MS"/>
                <a:cs typeface="Arial Unicode MS"/>
              </a:rPr>
              <a:t>)７</a:t>
            </a:r>
            <a:r>
              <a:rPr dirty="0" sz="1200">
                <a:latin typeface="Arial Unicode MS"/>
                <a:cs typeface="Arial Unicode MS"/>
              </a:rPr>
              <a:t>月３日の天候</a:t>
            </a:r>
            <a:r>
              <a:rPr dirty="0" sz="1200" spc="25">
                <a:latin typeface="Arial Unicode MS"/>
                <a:cs typeface="Arial Unicode MS"/>
              </a:rPr>
              <a:t>(</a:t>
            </a:r>
            <a:r>
              <a:rPr dirty="0" sz="1200">
                <a:latin typeface="Arial Unicode MS"/>
                <a:cs typeface="Arial Unicode MS"/>
              </a:rPr>
              <a:t>平塚市令和３年大雨対応検証報告書より抜粋</a:t>
            </a:r>
            <a:r>
              <a:rPr dirty="0" sz="1200" spc="35">
                <a:latin typeface="Arial Unicode MS"/>
                <a:cs typeface="Arial Unicode MS"/>
              </a:rPr>
              <a:t>)</a:t>
            </a:r>
            <a:r>
              <a:rPr dirty="0" sz="1200" spc="195">
                <a:latin typeface="Arial Unicode MS"/>
                <a:cs typeface="Arial Unicode MS"/>
              </a:rPr>
              <a:t> </a:t>
            </a:r>
            <a:r>
              <a:rPr dirty="0" baseline="2314" sz="1800">
                <a:latin typeface="Arial Unicode MS"/>
                <a:cs typeface="Arial Unicode MS"/>
              </a:rPr>
              <a:t>資料５ </a:t>
            </a:r>
            <a:r>
              <a:rPr dirty="0" baseline="2314" sz="1800" spc="-487">
                <a:latin typeface="Arial Unicode MS"/>
                <a:cs typeface="Arial Unicode MS"/>
              </a:rPr>
              <a:t> </a:t>
            </a:r>
            <a:r>
              <a:rPr dirty="0" sz="1200" spc="20">
                <a:latin typeface="Arial Unicode MS"/>
                <a:cs typeface="Arial Unicode MS"/>
              </a:rPr>
              <a:t>(１)</a:t>
            </a:r>
            <a:r>
              <a:rPr dirty="0" sz="1200" spc="150">
                <a:latin typeface="Arial Unicode MS"/>
                <a:cs typeface="Arial Unicode MS"/>
              </a:rPr>
              <a:t> </a:t>
            </a:r>
            <a:r>
              <a:rPr dirty="0" sz="1200">
                <a:latin typeface="Arial Unicode MS"/>
                <a:cs typeface="Arial Unicode MS"/>
              </a:rPr>
              <a:t>梅雨前線による大雨の状況</a:t>
            </a:r>
            <a:endParaRPr sz="1200">
              <a:latin typeface="Arial Unicode MS"/>
              <a:cs typeface="Arial Unicode MS"/>
            </a:endParaRPr>
          </a:p>
          <a:p>
            <a:pPr algn="just" marL="12700" marR="5080" indent="152400">
              <a:lnSpc>
                <a:spcPct val="125000"/>
              </a:lnSpc>
            </a:pPr>
            <a:r>
              <a:rPr dirty="0" sz="1200">
                <a:latin typeface="Arial Unicode MS"/>
                <a:cs typeface="Arial Unicode MS"/>
              </a:rPr>
              <a:t>令和</a:t>
            </a:r>
            <a:r>
              <a:rPr dirty="0" sz="1200" spc="-60">
                <a:latin typeface="Arial Unicode MS"/>
                <a:cs typeface="Arial Unicode MS"/>
              </a:rPr>
              <a:t> </a:t>
            </a:r>
            <a:r>
              <a:rPr dirty="0" sz="1200" spc="114">
                <a:latin typeface="Arial Unicode MS"/>
                <a:cs typeface="Arial Unicode MS"/>
              </a:rPr>
              <a:t>3</a:t>
            </a:r>
            <a:r>
              <a:rPr dirty="0" sz="1200" spc="-45">
                <a:latin typeface="Arial Unicode MS"/>
                <a:cs typeface="Arial Unicode MS"/>
              </a:rPr>
              <a:t> </a:t>
            </a:r>
            <a:r>
              <a:rPr dirty="0" sz="1200">
                <a:latin typeface="Arial Unicode MS"/>
                <a:cs typeface="Arial Unicode MS"/>
              </a:rPr>
              <a:t>年</a:t>
            </a:r>
            <a:r>
              <a:rPr dirty="0" sz="1200" spc="-55">
                <a:latin typeface="Arial Unicode MS"/>
                <a:cs typeface="Arial Unicode MS"/>
              </a:rPr>
              <a:t> </a:t>
            </a:r>
            <a:r>
              <a:rPr dirty="0" sz="1200" spc="114">
                <a:latin typeface="Arial Unicode MS"/>
                <a:cs typeface="Arial Unicode MS"/>
              </a:rPr>
              <a:t>6</a:t>
            </a:r>
            <a:r>
              <a:rPr dirty="0" sz="1200" spc="-20">
                <a:latin typeface="Arial Unicode MS"/>
                <a:cs typeface="Arial Unicode MS"/>
              </a:rPr>
              <a:t> </a:t>
            </a:r>
            <a:r>
              <a:rPr dirty="0" sz="1200">
                <a:latin typeface="Arial Unicode MS"/>
                <a:cs typeface="Arial Unicode MS"/>
              </a:rPr>
              <a:t>月</a:t>
            </a:r>
            <a:r>
              <a:rPr dirty="0" sz="1200" spc="-60">
                <a:latin typeface="Arial Unicode MS"/>
                <a:cs typeface="Arial Unicode MS"/>
              </a:rPr>
              <a:t> </a:t>
            </a:r>
            <a:r>
              <a:rPr dirty="0" sz="1200" spc="114">
                <a:latin typeface="Arial Unicode MS"/>
                <a:cs typeface="Arial Unicode MS"/>
              </a:rPr>
              <a:t>30</a:t>
            </a:r>
            <a:r>
              <a:rPr dirty="0" sz="1200" spc="-45">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水</a:t>
            </a:r>
            <a:r>
              <a:rPr dirty="0" sz="1200" spc="25">
                <a:latin typeface="Arial Unicode MS"/>
                <a:cs typeface="Arial Unicode MS"/>
              </a:rPr>
              <a:t>)</a:t>
            </a:r>
            <a:r>
              <a:rPr dirty="0" sz="1200">
                <a:latin typeface="Arial Unicode MS"/>
                <a:cs typeface="Arial Unicode MS"/>
              </a:rPr>
              <a:t>から令和</a:t>
            </a:r>
            <a:r>
              <a:rPr dirty="0" sz="1200" spc="-55">
                <a:latin typeface="Arial Unicode MS"/>
                <a:cs typeface="Arial Unicode MS"/>
              </a:rPr>
              <a:t> </a:t>
            </a:r>
            <a:r>
              <a:rPr dirty="0" sz="1200" spc="114">
                <a:latin typeface="Arial Unicode MS"/>
                <a:cs typeface="Arial Unicode MS"/>
              </a:rPr>
              <a:t>3</a:t>
            </a:r>
            <a:r>
              <a:rPr dirty="0" sz="1200" spc="-20">
                <a:latin typeface="Arial Unicode MS"/>
                <a:cs typeface="Arial Unicode MS"/>
              </a:rPr>
              <a:t> </a:t>
            </a:r>
            <a:r>
              <a:rPr dirty="0" sz="1200">
                <a:latin typeface="Arial Unicode MS"/>
                <a:cs typeface="Arial Unicode MS"/>
              </a:rPr>
              <a:t>年</a:t>
            </a:r>
            <a:r>
              <a:rPr dirty="0" sz="1200" spc="-60">
                <a:latin typeface="Arial Unicode MS"/>
                <a:cs typeface="Arial Unicode MS"/>
              </a:rPr>
              <a:t> </a:t>
            </a:r>
            <a:r>
              <a:rPr dirty="0" sz="1200" spc="114">
                <a:latin typeface="Arial Unicode MS"/>
                <a:cs typeface="Arial Unicode MS"/>
              </a:rPr>
              <a:t>7</a:t>
            </a:r>
            <a:r>
              <a:rPr dirty="0" sz="1200" spc="-20">
                <a:latin typeface="Arial Unicode MS"/>
                <a:cs typeface="Arial Unicode MS"/>
              </a:rPr>
              <a:t> </a:t>
            </a:r>
            <a:r>
              <a:rPr dirty="0" sz="1200">
                <a:latin typeface="Arial Unicode MS"/>
                <a:cs typeface="Arial Unicode MS"/>
              </a:rPr>
              <a:t>月</a:t>
            </a:r>
            <a:r>
              <a:rPr dirty="0" sz="1200" spc="-55">
                <a:latin typeface="Arial Unicode MS"/>
                <a:cs typeface="Arial Unicode MS"/>
              </a:rPr>
              <a:t> </a:t>
            </a:r>
            <a:r>
              <a:rPr dirty="0" sz="1200" spc="114">
                <a:latin typeface="Arial Unicode MS"/>
                <a:cs typeface="Arial Unicode MS"/>
              </a:rPr>
              <a:t>4</a:t>
            </a:r>
            <a:r>
              <a:rPr dirty="0" sz="1200" spc="-2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にかけて、本州太平洋側に停滞した梅雨前 線に向かって暖かく湿った空気が流れ込んだため、大気の状態が不安定となり、関東東海地方の 各地で大雨となりました。特に</a:t>
            </a:r>
            <a:r>
              <a:rPr dirty="0" sz="1200" spc="-75">
                <a:latin typeface="Arial Unicode MS"/>
                <a:cs typeface="Arial Unicode MS"/>
              </a:rPr>
              <a:t> </a:t>
            </a:r>
            <a:r>
              <a:rPr dirty="0" sz="1200" spc="114">
                <a:latin typeface="Arial Unicode MS"/>
                <a:cs typeface="Arial Unicode MS"/>
              </a:rPr>
              <a:t>7</a:t>
            </a:r>
            <a:r>
              <a:rPr dirty="0" sz="1200" spc="-60">
                <a:latin typeface="Arial Unicode MS"/>
                <a:cs typeface="Arial Unicode MS"/>
              </a:rPr>
              <a:t> </a:t>
            </a:r>
            <a:r>
              <a:rPr dirty="0" sz="1200">
                <a:latin typeface="Arial Unicode MS"/>
                <a:cs typeface="Arial Unicode MS"/>
              </a:rPr>
              <a:t>月</a:t>
            </a:r>
            <a:r>
              <a:rPr dirty="0" sz="1200" spc="-75">
                <a:latin typeface="Arial Unicode MS"/>
                <a:cs typeface="Arial Unicode MS"/>
              </a:rPr>
              <a:t> </a:t>
            </a:r>
            <a:r>
              <a:rPr dirty="0" sz="1200" spc="114">
                <a:latin typeface="Arial Unicode MS"/>
                <a:cs typeface="Arial Unicode MS"/>
              </a:rPr>
              <a:t>3</a:t>
            </a:r>
            <a:r>
              <a:rPr dirty="0" sz="1200" spc="-6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spc="20">
                <a:latin typeface="Arial Unicode MS"/>
                <a:cs typeface="Arial Unicode MS"/>
              </a:rPr>
              <a:t>土</a:t>
            </a:r>
            <a:r>
              <a:rPr dirty="0" sz="1200" spc="50">
                <a:latin typeface="Arial Unicode MS"/>
                <a:cs typeface="Arial Unicode MS"/>
              </a:rPr>
              <a:t>)</a:t>
            </a:r>
            <a:r>
              <a:rPr dirty="0" sz="1200">
                <a:latin typeface="Arial Unicode MS"/>
                <a:cs typeface="Arial Unicode MS"/>
              </a:rPr>
              <a:t>に雨脚が強まり、静岡県熱海市では土石流が発生し たはか、各地で大雨に伴う河川の増水や土砂災害などの被害が発生しました。</a:t>
            </a:r>
            <a:endParaRPr sz="1200">
              <a:latin typeface="Arial Unicode MS"/>
              <a:cs typeface="Arial Unicode MS"/>
            </a:endParaRPr>
          </a:p>
        </p:txBody>
      </p:sp>
      <p:grpSp>
        <p:nvGrpSpPr>
          <p:cNvPr id="8" name="object 8"/>
          <p:cNvGrpSpPr/>
          <p:nvPr/>
        </p:nvGrpSpPr>
        <p:grpSpPr>
          <a:xfrm>
            <a:off x="3608984" y="6040118"/>
            <a:ext cx="3092450" cy="2317115"/>
            <a:chOff x="3608984" y="6040118"/>
            <a:chExt cx="3092450" cy="2317115"/>
          </a:xfrm>
        </p:grpSpPr>
        <p:pic>
          <p:nvPicPr>
            <p:cNvPr id="9" name="object 9"/>
            <p:cNvPicPr/>
            <p:nvPr/>
          </p:nvPicPr>
          <p:blipFill>
            <a:blip r:embed="rId3" cstate="print"/>
            <a:stretch>
              <a:fillRect/>
            </a:stretch>
          </p:blipFill>
          <p:spPr>
            <a:xfrm>
              <a:off x="3608984" y="6040118"/>
              <a:ext cx="3092170" cy="2317115"/>
            </a:xfrm>
            <a:prstGeom prst="rect">
              <a:avLst/>
            </a:prstGeom>
          </p:spPr>
        </p:pic>
        <p:sp>
          <p:nvSpPr>
            <p:cNvPr id="10" name="object 10"/>
            <p:cNvSpPr/>
            <p:nvPr/>
          </p:nvSpPr>
          <p:spPr>
            <a:xfrm>
              <a:off x="5042763" y="7195795"/>
              <a:ext cx="312420" cy="409575"/>
            </a:xfrm>
            <a:custGeom>
              <a:avLst/>
              <a:gdLst/>
              <a:ahLst/>
              <a:cxnLst/>
              <a:rect l="l" t="t" r="r" b="b"/>
              <a:pathLst>
                <a:path w="312420" h="409575">
                  <a:moveTo>
                    <a:pt x="262261" y="0"/>
                  </a:moveTo>
                  <a:lnTo>
                    <a:pt x="92574" y="49659"/>
                  </a:lnTo>
                  <a:lnTo>
                    <a:pt x="147411" y="79667"/>
                  </a:lnTo>
                  <a:lnTo>
                    <a:pt x="0" y="349058"/>
                  </a:lnTo>
                  <a:lnTo>
                    <a:pt x="109674" y="409072"/>
                  </a:lnTo>
                  <a:lnTo>
                    <a:pt x="257084" y="139680"/>
                  </a:lnTo>
                  <a:lnTo>
                    <a:pt x="311922" y="169687"/>
                  </a:lnTo>
                  <a:lnTo>
                    <a:pt x="262261" y="0"/>
                  </a:lnTo>
                  <a:close/>
                </a:path>
              </a:pathLst>
            </a:custGeom>
            <a:solidFill>
              <a:srgbClr val="FF0000"/>
            </a:solidFill>
          </p:spPr>
          <p:txBody>
            <a:bodyPr wrap="square" lIns="0" tIns="0" rIns="0" bIns="0" rtlCol="0"/>
            <a:lstStyle/>
            <a:p/>
          </p:txBody>
        </p:sp>
        <p:sp>
          <p:nvSpPr>
            <p:cNvPr id="11" name="object 11"/>
            <p:cNvSpPr/>
            <p:nvPr/>
          </p:nvSpPr>
          <p:spPr>
            <a:xfrm>
              <a:off x="5042763" y="7195795"/>
              <a:ext cx="312420" cy="409575"/>
            </a:xfrm>
            <a:custGeom>
              <a:avLst/>
              <a:gdLst/>
              <a:ahLst/>
              <a:cxnLst/>
              <a:rect l="l" t="t" r="r" b="b"/>
              <a:pathLst>
                <a:path w="312420" h="409575">
                  <a:moveTo>
                    <a:pt x="0" y="349058"/>
                  </a:moveTo>
                  <a:lnTo>
                    <a:pt x="147410" y="79666"/>
                  </a:lnTo>
                  <a:lnTo>
                    <a:pt x="92573" y="49660"/>
                  </a:lnTo>
                  <a:lnTo>
                    <a:pt x="262261" y="0"/>
                  </a:lnTo>
                  <a:lnTo>
                    <a:pt x="311921" y="169687"/>
                  </a:lnTo>
                  <a:lnTo>
                    <a:pt x="257085" y="139680"/>
                  </a:lnTo>
                  <a:lnTo>
                    <a:pt x="109674" y="409072"/>
                  </a:lnTo>
                  <a:lnTo>
                    <a:pt x="0" y="349058"/>
                  </a:lnTo>
                  <a:close/>
                </a:path>
              </a:pathLst>
            </a:custGeom>
            <a:ln w="12699">
              <a:solidFill>
                <a:srgbClr val="2F528F"/>
              </a:solidFill>
            </a:ln>
          </p:spPr>
          <p:txBody>
            <a:bodyPr wrap="square" lIns="0" tIns="0" rIns="0" bIns="0" rtlCol="0"/>
            <a:lstStyle/>
            <a:p/>
          </p:txBody>
        </p:sp>
      </p:grpSp>
      <p:grpSp>
        <p:nvGrpSpPr>
          <p:cNvPr id="12" name="object 12"/>
          <p:cNvGrpSpPr/>
          <p:nvPr/>
        </p:nvGrpSpPr>
        <p:grpSpPr>
          <a:xfrm>
            <a:off x="663576" y="6040118"/>
            <a:ext cx="2857500" cy="2317115"/>
            <a:chOff x="663576" y="6040118"/>
            <a:chExt cx="2857500" cy="2317115"/>
          </a:xfrm>
        </p:grpSpPr>
        <p:pic>
          <p:nvPicPr>
            <p:cNvPr id="13" name="object 13"/>
            <p:cNvPicPr/>
            <p:nvPr/>
          </p:nvPicPr>
          <p:blipFill>
            <a:blip r:embed="rId4" cstate="print"/>
            <a:stretch>
              <a:fillRect/>
            </a:stretch>
          </p:blipFill>
          <p:spPr>
            <a:xfrm>
              <a:off x="663576" y="6040118"/>
              <a:ext cx="2857262" cy="2317115"/>
            </a:xfrm>
            <a:prstGeom prst="rect">
              <a:avLst/>
            </a:prstGeom>
          </p:spPr>
        </p:pic>
        <p:sp>
          <p:nvSpPr>
            <p:cNvPr id="14" name="object 14"/>
            <p:cNvSpPr/>
            <p:nvPr/>
          </p:nvSpPr>
          <p:spPr>
            <a:xfrm>
              <a:off x="2094565" y="7213769"/>
              <a:ext cx="258445" cy="401955"/>
            </a:xfrm>
            <a:custGeom>
              <a:avLst/>
              <a:gdLst/>
              <a:ahLst/>
              <a:cxnLst/>
              <a:rect l="l" t="t" r="r" b="b"/>
              <a:pathLst>
                <a:path w="258444" h="401954">
                  <a:moveTo>
                    <a:pt x="160921" y="0"/>
                  </a:moveTo>
                  <a:lnTo>
                    <a:pt x="0" y="97415"/>
                  </a:lnTo>
                  <a:lnTo>
                    <a:pt x="64584" y="113291"/>
                  </a:lnTo>
                  <a:lnTo>
                    <a:pt x="1510" y="369874"/>
                  </a:lnTo>
                  <a:lnTo>
                    <a:pt x="130679" y="401627"/>
                  </a:lnTo>
                  <a:lnTo>
                    <a:pt x="193753" y="145045"/>
                  </a:lnTo>
                  <a:lnTo>
                    <a:pt x="258337" y="160921"/>
                  </a:lnTo>
                  <a:lnTo>
                    <a:pt x="160921" y="0"/>
                  </a:lnTo>
                  <a:close/>
                </a:path>
              </a:pathLst>
            </a:custGeom>
            <a:solidFill>
              <a:srgbClr val="FF0000"/>
            </a:solidFill>
          </p:spPr>
          <p:txBody>
            <a:bodyPr wrap="square" lIns="0" tIns="0" rIns="0" bIns="0" rtlCol="0"/>
            <a:lstStyle/>
            <a:p/>
          </p:txBody>
        </p:sp>
        <p:sp>
          <p:nvSpPr>
            <p:cNvPr id="15" name="object 15"/>
            <p:cNvSpPr/>
            <p:nvPr/>
          </p:nvSpPr>
          <p:spPr>
            <a:xfrm>
              <a:off x="2094565" y="7213770"/>
              <a:ext cx="258445" cy="401955"/>
            </a:xfrm>
            <a:custGeom>
              <a:avLst/>
              <a:gdLst/>
              <a:ahLst/>
              <a:cxnLst/>
              <a:rect l="l" t="t" r="r" b="b"/>
              <a:pathLst>
                <a:path w="258444" h="401954">
                  <a:moveTo>
                    <a:pt x="130678" y="401626"/>
                  </a:moveTo>
                  <a:lnTo>
                    <a:pt x="193752" y="145044"/>
                  </a:lnTo>
                  <a:lnTo>
                    <a:pt x="258336" y="160921"/>
                  </a:lnTo>
                  <a:lnTo>
                    <a:pt x="160921" y="0"/>
                  </a:lnTo>
                  <a:lnTo>
                    <a:pt x="0" y="97415"/>
                  </a:lnTo>
                  <a:lnTo>
                    <a:pt x="64584" y="113291"/>
                  </a:lnTo>
                  <a:lnTo>
                    <a:pt x="1509" y="369873"/>
                  </a:lnTo>
                  <a:lnTo>
                    <a:pt x="130678" y="401626"/>
                  </a:lnTo>
                  <a:close/>
                </a:path>
              </a:pathLst>
            </a:custGeom>
            <a:ln w="12699">
              <a:solidFill>
                <a:srgbClr val="2F528F"/>
              </a:solidFill>
            </a:ln>
          </p:spPr>
          <p:txBody>
            <a:bodyPr wrap="square" lIns="0" tIns="0" rIns="0" bIns="0" rtlCol="0"/>
            <a:lstStyle/>
            <a:p/>
          </p:txBody>
        </p:sp>
      </p:grpSp>
      <p:sp>
        <p:nvSpPr>
          <p:cNvPr id="16" name="object 16"/>
          <p:cNvSpPr txBox="1">
            <a:spLocks noGrp="1"/>
          </p:cNvSpPr>
          <p:nvPr>
            <p:ph type="sldNum" idx="7" sz="quarter"/>
          </p:nvPr>
        </p:nvSpPr>
        <p:spPr>
          <a:prstGeom prst="rect"/>
        </p:spPr>
        <p:txBody>
          <a:bodyPr wrap="square" lIns="0" tIns="0" rIns="0" bIns="0" rtlCol="0" vert="horz">
            <a:spAutoFit/>
          </a:bodyPr>
          <a:lstStyle/>
          <a:p>
            <a:pPr marL="38100">
              <a:lnSpc>
                <a:spcPts val="1240"/>
              </a:lnSpc>
            </a:pPr>
            <a:fld id="{81D60167-4931-47E6-BA6A-407CBD079E47}" type="slidenum">
              <a:rPr dirty="0"/>
              <a:t>1</a:t>
            </a:fl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6212" y="401827"/>
            <a:ext cx="6795134" cy="1168400"/>
          </a:xfrm>
          <a:prstGeom prst="rect">
            <a:avLst/>
          </a:prstGeom>
        </p:spPr>
        <p:txBody>
          <a:bodyPr wrap="square" lIns="0" tIns="12700" rIns="0" bIns="0" rtlCol="0" vert="horz">
            <a:spAutoFit/>
          </a:bodyPr>
          <a:lstStyle/>
          <a:p>
            <a:pPr algn="just" marL="12700" marR="81915">
              <a:lnSpc>
                <a:spcPct val="125000"/>
              </a:lnSpc>
              <a:spcBef>
                <a:spcPts val="100"/>
              </a:spcBef>
            </a:pPr>
            <a:r>
              <a:rPr dirty="0" sz="1200">
                <a:latin typeface="Arial Unicode MS"/>
                <a:cs typeface="Arial Unicode MS"/>
              </a:rPr>
              <a:t>この期間は土屋を除いた市内全ての雨量観測所で連続雨量が</a:t>
            </a:r>
            <a:r>
              <a:rPr dirty="0" sz="1200" spc="-70">
                <a:latin typeface="Arial Unicode MS"/>
                <a:cs typeface="Arial Unicode MS"/>
              </a:rPr>
              <a:t> </a:t>
            </a:r>
            <a:r>
              <a:rPr dirty="0" u="sng" sz="1200" spc="90">
                <a:uFill>
                  <a:solidFill>
                    <a:srgbClr val="000000"/>
                  </a:solidFill>
                </a:uFill>
                <a:latin typeface="Arial Unicode MS"/>
                <a:cs typeface="Arial Unicode MS"/>
              </a:rPr>
              <a:t>300mm</a:t>
            </a:r>
            <a:r>
              <a:rPr dirty="0" u="sng" sz="1200" spc="-60">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を超えました</a:t>
            </a:r>
            <a:r>
              <a:rPr dirty="0" sz="1200">
                <a:latin typeface="Arial Unicode MS"/>
                <a:cs typeface="Arial Unicode MS"/>
              </a:rPr>
              <a:t>※</a:t>
            </a:r>
            <a:r>
              <a:rPr dirty="0" sz="1200" spc="-409">
                <a:latin typeface="Arial Unicode MS"/>
                <a:cs typeface="Arial Unicode MS"/>
              </a:rPr>
              <a:t>。</a:t>
            </a:r>
            <a:r>
              <a:rPr dirty="0" u="sng" sz="1200" spc="-25">
                <a:uFill>
                  <a:solidFill>
                    <a:srgbClr val="000000"/>
                  </a:solidFill>
                </a:uFill>
                <a:latin typeface="Arial Unicode MS"/>
                <a:cs typeface="Arial Unicode MS"/>
              </a:rPr>
              <a:t>特</a:t>
            </a:r>
            <a:r>
              <a:rPr dirty="0" u="sng" sz="1200">
                <a:uFill>
                  <a:solidFill>
                    <a:srgbClr val="000000"/>
                  </a:solidFill>
                </a:uFill>
                <a:latin typeface="Arial Unicode MS"/>
                <a:cs typeface="Arial Unicode MS"/>
              </a:rPr>
              <a:t>に</a:t>
            </a:r>
            <a:r>
              <a:rPr dirty="0" u="sng" sz="1200" spc="-65">
                <a:uFill>
                  <a:solidFill>
                    <a:srgbClr val="000000"/>
                  </a:solidFill>
                </a:uFill>
                <a:latin typeface="Arial Unicode MS"/>
                <a:cs typeface="Arial Unicode MS"/>
              </a:rPr>
              <a:t> </a:t>
            </a:r>
            <a:r>
              <a:rPr dirty="0" u="sng" sz="1200" spc="114">
                <a:uFill>
                  <a:solidFill>
                    <a:srgbClr val="000000"/>
                  </a:solidFill>
                </a:uFill>
                <a:latin typeface="Arial Unicode MS"/>
                <a:cs typeface="Arial Unicode MS"/>
              </a:rPr>
              <a:t>7</a:t>
            </a:r>
            <a:r>
              <a:rPr dirty="0" u="sng" sz="1200" spc="-55">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月</a:t>
            </a:r>
            <a:r>
              <a:rPr dirty="0" sz="1200" spc="-65">
                <a:latin typeface="Arial Unicode MS"/>
                <a:cs typeface="Arial Unicode MS"/>
              </a:rPr>
              <a:t> </a:t>
            </a:r>
            <a:r>
              <a:rPr dirty="0" u="sng" sz="1200" spc="114">
                <a:uFill>
                  <a:solidFill>
                    <a:srgbClr val="000000"/>
                  </a:solidFill>
                </a:uFill>
                <a:latin typeface="Arial Unicode MS"/>
                <a:cs typeface="Arial Unicode MS"/>
              </a:rPr>
              <a:t>3 </a:t>
            </a:r>
            <a:r>
              <a:rPr dirty="0" u="sng" sz="1200" spc="-325">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日</a:t>
            </a:r>
            <a:r>
              <a:rPr dirty="0" u="sng" sz="1200" spc="25">
                <a:uFill>
                  <a:solidFill>
                    <a:srgbClr val="000000"/>
                  </a:solidFill>
                </a:uFill>
                <a:latin typeface="Arial Unicode MS"/>
                <a:cs typeface="Arial Unicode MS"/>
              </a:rPr>
              <a:t>(</a:t>
            </a:r>
            <a:r>
              <a:rPr dirty="0" u="sng" sz="1200">
                <a:uFill>
                  <a:solidFill>
                    <a:srgbClr val="000000"/>
                  </a:solidFill>
                </a:uFill>
                <a:latin typeface="Arial Unicode MS"/>
                <a:cs typeface="Arial Unicode MS"/>
              </a:rPr>
              <a:t>土</a:t>
            </a:r>
            <a:r>
              <a:rPr dirty="0" u="sng" sz="1200" spc="70">
                <a:uFill>
                  <a:solidFill>
                    <a:srgbClr val="000000"/>
                  </a:solidFill>
                </a:uFill>
                <a:latin typeface="Arial Unicode MS"/>
                <a:cs typeface="Arial Unicode MS"/>
              </a:rPr>
              <a:t>)0</a:t>
            </a:r>
            <a:r>
              <a:rPr dirty="0" u="sng" sz="1200" spc="-70">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時ごろから雨脚が強まり</a:t>
            </a:r>
            <a:r>
              <a:rPr dirty="0" u="sng" sz="1200" spc="-340">
                <a:uFill>
                  <a:solidFill>
                    <a:srgbClr val="000000"/>
                  </a:solidFill>
                </a:uFill>
                <a:latin typeface="Arial Unicode MS"/>
                <a:cs typeface="Arial Unicode MS"/>
              </a:rPr>
              <a:t>、</a:t>
            </a:r>
            <a:r>
              <a:rPr dirty="0" u="sng" sz="1200">
                <a:uFill>
                  <a:solidFill>
                    <a:srgbClr val="000000"/>
                  </a:solidFill>
                </a:uFill>
                <a:latin typeface="Arial Unicode MS"/>
                <a:cs typeface="Arial Unicode MS"/>
              </a:rPr>
              <a:t>同日は市</a:t>
            </a:r>
            <a:r>
              <a:rPr dirty="0" u="sng" sz="1200" spc="20">
                <a:uFill>
                  <a:solidFill>
                    <a:srgbClr val="000000"/>
                  </a:solidFill>
                </a:uFill>
                <a:latin typeface="Arial Unicode MS"/>
                <a:cs typeface="Arial Unicode MS"/>
              </a:rPr>
              <a:t>内</a:t>
            </a:r>
            <a:r>
              <a:rPr dirty="0" u="sng" sz="1200">
                <a:uFill>
                  <a:solidFill>
                    <a:srgbClr val="000000"/>
                  </a:solidFill>
                </a:uFill>
                <a:latin typeface="Arial Unicode MS"/>
                <a:cs typeface="Arial Unicode MS"/>
              </a:rPr>
              <a:t>の雨量観測所の多くの地点で時間</a:t>
            </a:r>
            <a:r>
              <a:rPr dirty="0" u="sng" sz="1200" spc="-75">
                <a:uFill>
                  <a:solidFill>
                    <a:srgbClr val="000000"/>
                  </a:solidFill>
                </a:uFill>
                <a:latin typeface="Arial Unicode MS"/>
                <a:cs typeface="Arial Unicode MS"/>
              </a:rPr>
              <a:t> </a:t>
            </a:r>
            <a:r>
              <a:rPr dirty="0" u="sng" sz="1200" spc="85">
                <a:uFill>
                  <a:solidFill>
                    <a:srgbClr val="000000"/>
                  </a:solidFill>
                </a:uFill>
                <a:latin typeface="Arial Unicode MS"/>
                <a:cs typeface="Arial Unicode MS"/>
              </a:rPr>
              <a:t>30mm</a:t>
            </a:r>
            <a:r>
              <a:rPr dirty="0" u="sng" sz="1200" spc="-75">
                <a:uFill>
                  <a:solidFill>
                    <a:srgbClr val="000000"/>
                  </a:solidFill>
                </a:uFill>
                <a:latin typeface="Arial Unicode MS"/>
                <a:cs typeface="Arial Unicode MS"/>
              </a:rPr>
              <a:t> </a:t>
            </a:r>
            <a:r>
              <a:rPr dirty="0" u="sng" sz="1200">
                <a:uFill>
                  <a:solidFill>
                    <a:srgbClr val="000000"/>
                  </a:solidFill>
                </a:uFill>
                <a:latin typeface="Arial Unicode MS"/>
                <a:cs typeface="Arial Unicode MS"/>
              </a:rPr>
              <a:t>を超える雨 量</a:t>
            </a:r>
            <a:r>
              <a:rPr dirty="0" sz="1200">
                <a:latin typeface="Arial Unicode MS"/>
                <a:cs typeface="Arial Unicode MS"/>
              </a:rPr>
              <a:t>を観測しました</a:t>
            </a:r>
            <a:r>
              <a:rPr dirty="0" sz="1200" spc="-145">
                <a:latin typeface="Arial Unicode MS"/>
                <a:cs typeface="Arial Unicode MS"/>
              </a:rPr>
              <a:t>。</a:t>
            </a:r>
            <a:r>
              <a:rPr dirty="0" sz="1200">
                <a:latin typeface="Arial Unicode MS"/>
                <a:cs typeface="Arial Unicode MS"/>
              </a:rPr>
              <a:t>また</a:t>
            </a:r>
            <a:r>
              <a:rPr dirty="0" sz="1200" spc="-145">
                <a:latin typeface="Arial Unicode MS"/>
                <a:cs typeface="Arial Unicode MS"/>
              </a:rPr>
              <a:t>、</a:t>
            </a:r>
            <a:r>
              <a:rPr dirty="0" sz="1200">
                <a:latin typeface="Arial Unicode MS"/>
                <a:cs typeface="Arial Unicode MS"/>
              </a:rPr>
              <a:t>警戒レベル</a:t>
            </a:r>
            <a:r>
              <a:rPr dirty="0" sz="1200" spc="-50">
                <a:latin typeface="Arial Unicode MS"/>
                <a:cs typeface="Arial Unicode MS"/>
              </a:rPr>
              <a:t> </a:t>
            </a:r>
            <a:r>
              <a:rPr dirty="0" sz="1200" spc="114">
                <a:latin typeface="Arial Unicode MS"/>
                <a:cs typeface="Arial Unicode MS"/>
              </a:rPr>
              <a:t>5</a:t>
            </a:r>
            <a:r>
              <a:rPr dirty="0" sz="1200" spc="-40">
                <a:latin typeface="Arial Unicode MS"/>
                <a:cs typeface="Arial Unicode MS"/>
              </a:rPr>
              <a:t> </a:t>
            </a:r>
            <a:r>
              <a:rPr dirty="0" sz="1200">
                <a:latin typeface="Arial Unicode MS"/>
                <a:cs typeface="Arial Unicode MS"/>
              </a:rPr>
              <a:t>緊</a:t>
            </a:r>
            <a:r>
              <a:rPr dirty="0" sz="1200" spc="20">
                <a:latin typeface="Arial Unicode MS"/>
                <a:cs typeface="Arial Unicode MS"/>
              </a:rPr>
              <a:t>急</a:t>
            </a:r>
            <a:r>
              <a:rPr dirty="0" sz="1200">
                <a:latin typeface="Arial Unicode MS"/>
                <a:cs typeface="Arial Unicode MS"/>
              </a:rPr>
              <a:t>安全確保の対象となった各河川の上流に位置する秦野 市においても、同期間の連続雨量が</a:t>
            </a:r>
            <a:r>
              <a:rPr dirty="0" sz="1200" spc="-55">
                <a:latin typeface="Arial Unicode MS"/>
                <a:cs typeface="Arial Unicode MS"/>
              </a:rPr>
              <a:t> </a:t>
            </a:r>
            <a:r>
              <a:rPr dirty="0" sz="1200" spc="90">
                <a:latin typeface="Arial Unicode MS"/>
                <a:cs typeface="Arial Unicode MS"/>
              </a:rPr>
              <a:t>300mm</a:t>
            </a:r>
            <a:r>
              <a:rPr dirty="0" sz="1200" spc="-75">
                <a:latin typeface="Arial Unicode MS"/>
                <a:cs typeface="Arial Unicode MS"/>
              </a:rPr>
              <a:t> </a:t>
            </a:r>
            <a:r>
              <a:rPr dirty="0" sz="1200">
                <a:latin typeface="Arial Unicode MS"/>
                <a:cs typeface="Arial Unicode MS"/>
              </a:rPr>
              <a:t>を超えている雨量観演</a:t>
            </a:r>
            <a:r>
              <a:rPr dirty="0" sz="1200" spc="-55">
                <a:latin typeface="Arial Unicode MS"/>
                <a:cs typeface="Arial Unicode MS"/>
              </a:rPr>
              <a:t> </a:t>
            </a:r>
            <a:r>
              <a:rPr dirty="0" sz="1200" spc="114">
                <a:latin typeface="Arial Unicode MS"/>
                <a:cs typeface="Arial Unicode MS"/>
              </a:rPr>
              <a:t>1</a:t>
            </a:r>
            <a:r>
              <a:rPr dirty="0" sz="1200" spc="-40">
                <a:latin typeface="Arial Unicode MS"/>
                <a:cs typeface="Arial Unicode MS"/>
              </a:rPr>
              <a:t> </a:t>
            </a:r>
            <a:r>
              <a:rPr dirty="0" sz="1200">
                <a:latin typeface="Arial Unicode MS"/>
                <a:cs typeface="Arial Unicode MS"/>
              </a:rPr>
              <a:t>所がありました。</a:t>
            </a:r>
            <a:endParaRPr sz="1200">
              <a:latin typeface="Arial Unicode MS"/>
              <a:cs typeface="Arial Unicode MS"/>
            </a:endParaRPr>
          </a:p>
          <a:p>
            <a:pPr algn="just" marL="12700">
              <a:lnSpc>
                <a:spcPct val="100000"/>
              </a:lnSpc>
              <a:spcBef>
                <a:spcPts val="360"/>
              </a:spcBef>
            </a:pPr>
            <a:r>
              <a:rPr dirty="0" sz="1200">
                <a:latin typeface="Arial Unicode MS"/>
                <a:cs typeface="Arial Unicode MS"/>
              </a:rPr>
              <a:t>※土屋観測所は</a:t>
            </a:r>
            <a:r>
              <a:rPr dirty="0" sz="1200" spc="-35">
                <a:latin typeface="Arial Unicode MS"/>
                <a:cs typeface="Arial Unicode MS"/>
              </a:rPr>
              <a:t> </a:t>
            </a:r>
            <a:r>
              <a:rPr dirty="0" sz="1200" spc="114">
                <a:latin typeface="Arial Unicode MS"/>
                <a:cs typeface="Arial Unicode MS"/>
              </a:rPr>
              <a:t>7</a:t>
            </a:r>
            <a:r>
              <a:rPr dirty="0" sz="1200" spc="-20">
                <a:latin typeface="Arial Unicode MS"/>
                <a:cs typeface="Arial Unicode MS"/>
              </a:rPr>
              <a:t> </a:t>
            </a:r>
            <a:r>
              <a:rPr dirty="0" sz="1200">
                <a:latin typeface="Arial Unicode MS"/>
                <a:cs typeface="Arial Unicode MS"/>
              </a:rPr>
              <a:t>月</a:t>
            </a:r>
            <a:r>
              <a:rPr dirty="0" sz="1200" spc="-30">
                <a:latin typeface="Arial Unicode MS"/>
                <a:cs typeface="Arial Unicode MS"/>
              </a:rPr>
              <a:t> </a:t>
            </a:r>
            <a:r>
              <a:rPr dirty="0" sz="1200" spc="114">
                <a:latin typeface="Arial Unicode MS"/>
                <a:cs typeface="Arial Unicode MS"/>
              </a:rPr>
              <a:t>1</a:t>
            </a:r>
            <a:r>
              <a:rPr dirty="0" sz="1200" spc="-2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木</a:t>
            </a:r>
            <a:r>
              <a:rPr dirty="0" sz="1200" spc="70">
                <a:latin typeface="Arial Unicode MS"/>
                <a:cs typeface="Arial Unicode MS"/>
              </a:rPr>
              <a:t>)0</a:t>
            </a:r>
            <a:r>
              <a:rPr dirty="0" sz="1200" spc="-20">
                <a:latin typeface="Arial Unicode MS"/>
                <a:cs typeface="Arial Unicode MS"/>
              </a:rPr>
              <a:t> </a:t>
            </a:r>
            <a:r>
              <a:rPr dirty="0" sz="1200">
                <a:latin typeface="Arial Unicode MS"/>
                <a:cs typeface="Arial Unicode MS"/>
              </a:rPr>
              <a:t>時頃</a:t>
            </a:r>
            <a:r>
              <a:rPr dirty="0" sz="1200" spc="-25">
                <a:latin typeface="Arial Unicode MS"/>
                <a:cs typeface="Arial Unicode MS"/>
              </a:rPr>
              <a:t>か</a:t>
            </a:r>
            <a:r>
              <a:rPr dirty="0" sz="1200">
                <a:latin typeface="Arial Unicode MS"/>
                <a:cs typeface="Arial Unicode MS"/>
              </a:rPr>
              <a:t>ら</a:t>
            </a:r>
            <a:r>
              <a:rPr dirty="0" sz="1200" spc="-30">
                <a:latin typeface="Arial Unicode MS"/>
                <a:cs typeface="Arial Unicode MS"/>
              </a:rPr>
              <a:t> </a:t>
            </a:r>
            <a:r>
              <a:rPr dirty="0" sz="1200" spc="114">
                <a:latin typeface="Arial Unicode MS"/>
                <a:cs typeface="Arial Unicode MS"/>
              </a:rPr>
              <a:t>7</a:t>
            </a:r>
            <a:r>
              <a:rPr dirty="0" sz="1200" spc="-25">
                <a:latin typeface="Arial Unicode MS"/>
                <a:cs typeface="Arial Unicode MS"/>
              </a:rPr>
              <a:t> </a:t>
            </a:r>
            <a:r>
              <a:rPr dirty="0" sz="1200">
                <a:latin typeface="Arial Unicode MS"/>
                <a:cs typeface="Arial Unicode MS"/>
              </a:rPr>
              <a:t>月</a:t>
            </a:r>
            <a:r>
              <a:rPr dirty="0" sz="1200" spc="-55">
                <a:latin typeface="Arial Unicode MS"/>
                <a:cs typeface="Arial Unicode MS"/>
              </a:rPr>
              <a:t> </a:t>
            </a:r>
            <a:r>
              <a:rPr dirty="0" sz="1200" spc="114">
                <a:latin typeface="Arial Unicode MS"/>
                <a:cs typeface="Arial Unicode MS"/>
              </a:rPr>
              <a:t>2</a:t>
            </a:r>
            <a:r>
              <a:rPr dirty="0" sz="1200" spc="-2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金</a:t>
            </a:r>
            <a:r>
              <a:rPr dirty="0" sz="1200" spc="85">
                <a:latin typeface="Arial Unicode MS"/>
                <a:cs typeface="Arial Unicode MS"/>
              </a:rPr>
              <a:t>)13</a:t>
            </a:r>
            <a:r>
              <a:rPr dirty="0" sz="1200" spc="-20">
                <a:latin typeface="Arial Unicode MS"/>
                <a:cs typeface="Arial Unicode MS"/>
              </a:rPr>
              <a:t> </a:t>
            </a:r>
            <a:r>
              <a:rPr dirty="0" sz="1200">
                <a:latin typeface="Arial Unicode MS"/>
                <a:cs typeface="Arial Unicode MS"/>
              </a:rPr>
              <a:t>時</a:t>
            </a:r>
            <a:r>
              <a:rPr dirty="0" sz="1200" spc="-30">
                <a:latin typeface="Arial Unicode MS"/>
                <a:cs typeface="Arial Unicode MS"/>
              </a:rPr>
              <a:t> </a:t>
            </a:r>
            <a:r>
              <a:rPr dirty="0" sz="1200" spc="105">
                <a:latin typeface="Arial Unicode MS"/>
                <a:cs typeface="Arial Unicode MS"/>
              </a:rPr>
              <a:t>30</a:t>
            </a:r>
            <a:r>
              <a:rPr dirty="0" sz="1200" spc="-20">
                <a:latin typeface="Arial Unicode MS"/>
                <a:cs typeface="Arial Unicode MS"/>
              </a:rPr>
              <a:t> </a:t>
            </a:r>
            <a:r>
              <a:rPr dirty="0" sz="1200">
                <a:latin typeface="Arial Unicode MS"/>
                <a:cs typeface="Arial Unicode MS"/>
              </a:rPr>
              <a:t>分頃まで機器の不具合に</a:t>
            </a:r>
            <a:r>
              <a:rPr dirty="0" sz="1200" spc="-25">
                <a:latin typeface="Arial Unicode MS"/>
                <a:cs typeface="Arial Unicode MS"/>
              </a:rPr>
              <a:t>よ</a:t>
            </a:r>
            <a:r>
              <a:rPr dirty="0" sz="1200">
                <a:latin typeface="Arial Unicode MS"/>
                <a:cs typeface="Arial Unicode MS"/>
              </a:rPr>
              <a:t>り欠測。</a:t>
            </a:r>
            <a:endParaRPr sz="1200">
              <a:latin typeface="Arial Unicode MS"/>
              <a:cs typeface="Arial Unicode MS"/>
            </a:endParaRPr>
          </a:p>
        </p:txBody>
      </p:sp>
      <p:sp>
        <p:nvSpPr>
          <p:cNvPr id="3" name="object 3"/>
          <p:cNvSpPr txBox="1"/>
          <p:nvPr/>
        </p:nvSpPr>
        <p:spPr>
          <a:xfrm>
            <a:off x="5479796" y="1773427"/>
            <a:ext cx="1671320" cy="1168400"/>
          </a:xfrm>
          <a:prstGeom prst="rect">
            <a:avLst/>
          </a:prstGeom>
        </p:spPr>
        <p:txBody>
          <a:bodyPr wrap="square" lIns="0" tIns="58419" rIns="0" bIns="0" rtlCol="0" vert="horz">
            <a:spAutoFit/>
          </a:bodyPr>
          <a:lstStyle/>
          <a:p>
            <a:pPr marL="12700">
              <a:lnSpc>
                <a:spcPct val="100000"/>
              </a:lnSpc>
              <a:spcBef>
                <a:spcPts val="459"/>
              </a:spcBef>
            </a:pPr>
            <a:r>
              <a:rPr dirty="0" sz="1200">
                <a:latin typeface="Arial Unicode MS"/>
                <a:cs typeface="Arial Unicode MS"/>
              </a:rPr>
              <a:t>参考</a:t>
            </a:r>
            <a:endParaRPr sz="1200">
              <a:latin typeface="Arial Unicode MS"/>
              <a:cs typeface="Arial Unicode MS"/>
            </a:endParaRPr>
          </a:p>
          <a:p>
            <a:pPr marL="12700" marR="376555">
              <a:lnSpc>
                <a:spcPct val="125000"/>
              </a:lnSpc>
            </a:pPr>
            <a:r>
              <a:rPr dirty="0" sz="1200" spc="25">
                <a:latin typeface="Arial Unicode MS"/>
                <a:cs typeface="Arial Unicode MS"/>
              </a:rPr>
              <a:t>(</a:t>
            </a:r>
            <a:r>
              <a:rPr dirty="0" sz="1200">
                <a:latin typeface="Arial Unicode MS"/>
                <a:cs typeface="Arial Unicode MS"/>
              </a:rPr>
              <a:t>ウェザーニュース </a:t>
            </a:r>
            <a:r>
              <a:rPr dirty="0" sz="1200">
                <a:latin typeface="Arial Unicode MS"/>
                <a:cs typeface="Arial Unicode MS"/>
              </a:rPr>
              <a:t>の資料より引用．</a:t>
            </a:r>
            <a:endParaRPr sz="1200">
              <a:latin typeface="Arial Unicode MS"/>
              <a:cs typeface="Arial Unicode MS"/>
            </a:endParaRPr>
          </a:p>
          <a:p>
            <a:pPr marL="12700" marR="5080">
              <a:lnSpc>
                <a:spcPct val="125000"/>
              </a:lnSpc>
            </a:pPr>
            <a:r>
              <a:rPr dirty="0" sz="1200" spc="95">
                <a:latin typeface="Arial Unicode MS"/>
                <a:cs typeface="Arial Unicode MS"/>
              </a:rPr>
              <a:t>平塚市の降雨情報を追 </a:t>
            </a:r>
            <a:r>
              <a:rPr dirty="0" sz="1200">
                <a:latin typeface="Arial Unicode MS"/>
                <a:cs typeface="Arial Unicode MS"/>
              </a:rPr>
              <a:t>記）</a:t>
            </a:r>
            <a:endParaRPr sz="1200">
              <a:latin typeface="Arial Unicode MS"/>
              <a:cs typeface="Arial Unicode MS"/>
            </a:endParaRPr>
          </a:p>
        </p:txBody>
      </p:sp>
      <p:pic>
        <p:nvPicPr>
          <p:cNvPr id="4" name="object 4"/>
          <p:cNvPicPr/>
          <p:nvPr/>
        </p:nvPicPr>
        <p:blipFill>
          <a:blip r:embed="rId2" cstate="print"/>
          <a:stretch>
            <a:fillRect/>
          </a:stretch>
        </p:blipFill>
        <p:spPr>
          <a:xfrm>
            <a:off x="614680" y="5067199"/>
            <a:ext cx="4194202" cy="2997247"/>
          </a:xfrm>
          <a:prstGeom prst="rect">
            <a:avLst/>
          </a:prstGeom>
        </p:spPr>
      </p:pic>
      <p:sp>
        <p:nvSpPr>
          <p:cNvPr id="5" name="object 5"/>
          <p:cNvSpPr txBox="1"/>
          <p:nvPr/>
        </p:nvSpPr>
        <p:spPr>
          <a:xfrm>
            <a:off x="426212" y="4516627"/>
            <a:ext cx="6791959" cy="5283200"/>
          </a:xfrm>
          <a:prstGeom prst="rect">
            <a:avLst/>
          </a:prstGeom>
        </p:spPr>
        <p:txBody>
          <a:bodyPr wrap="square" lIns="0" tIns="58419" rIns="0" bIns="0" rtlCol="0" vert="horz">
            <a:spAutoFit/>
          </a:bodyPr>
          <a:lstStyle/>
          <a:p>
            <a:pPr algn="just" marL="12700">
              <a:lnSpc>
                <a:spcPct val="100000"/>
              </a:lnSpc>
              <a:spcBef>
                <a:spcPts val="459"/>
              </a:spcBef>
            </a:pPr>
            <a:r>
              <a:rPr dirty="0" sz="1200">
                <a:latin typeface="Arial Unicode MS"/>
                <a:cs typeface="Arial Unicode MS"/>
              </a:rPr>
              <a:t>※参考  </a:t>
            </a:r>
            <a:r>
              <a:rPr dirty="0" sz="1200" spc="160">
                <a:latin typeface="Arial Unicode MS"/>
                <a:cs typeface="Arial Unicode MS"/>
              </a:rPr>
              <a:t> </a:t>
            </a:r>
            <a:r>
              <a:rPr dirty="0" sz="1200">
                <a:latin typeface="Arial Unicode MS"/>
                <a:cs typeface="Arial Unicode MS"/>
              </a:rPr>
              <a:t>令和３年</a:t>
            </a:r>
            <a:r>
              <a:rPr dirty="0" sz="1200" spc="-60">
                <a:latin typeface="Arial Unicode MS"/>
                <a:cs typeface="Arial Unicode MS"/>
              </a:rPr>
              <a:t> </a:t>
            </a:r>
            <a:r>
              <a:rPr dirty="0" sz="1200" spc="114">
                <a:latin typeface="Arial Unicode MS"/>
                <a:cs typeface="Arial Unicode MS"/>
              </a:rPr>
              <a:t>6</a:t>
            </a:r>
            <a:r>
              <a:rPr dirty="0" sz="1200" spc="-45">
                <a:latin typeface="Arial Unicode MS"/>
                <a:cs typeface="Arial Unicode MS"/>
              </a:rPr>
              <a:t> </a:t>
            </a:r>
            <a:r>
              <a:rPr dirty="0" sz="1200">
                <a:latin typeface="Arial Unicode MS"/>
                <a:cs typeface="Arial Unicode MS"/>
              </a:rPr>
              <a:t>月</a:t>
            </a:r>
            <a:r>
              <a:rPr dirty="0" sz="1200" spc="-60">
                <a:latin typeface="Arial Unicode MS"/>
                <a:cs typeface="Arial Unicode MS"/>
              </a:rPr>
              <a:t> </a:t>
            </a:r>
            <a:r>
              <a:rPr dirty="0" sz="1200" spc="114">
                <a:latin typeface="Arial Unicode MS"/>
                <a:cs typeface="Arial Unicode MS"/>
              </a:rPr>
              <a:t>30</a:t>
            </a:r>
            <a:r>
              <a:rPr dirty="0" sz="1200" spc="-50">
                <a:latin typeface="Arial Unicode MS"/>
                <a:cs typeface="Arial Unicode MS"/>
              </a:rPr>
              <a:t> </a:t>
            </a:r>
            <a:r>
              <a:rPr dirty="0" sz="1200">
                <a:latin typeface="Arial Unicode MS"/>
                <a:cs typeface="Arial Unicode MS"/>
              </a:rPr>
              <a:t>日</a:t>
            </a:r>
            <a:r>
              <a:rPr dirty="0" sz="1200" spc="55">
                <a:latin typeface="Arial Unicode MS"/>
                <a:cs typeface="Arial Unicode MS"/>
              </a:rPr>
              <a:t>～7</a:t>
            </a:r>
            <a:r>
              <a:rPr dirty="0" sz="1200" spc="-45">
                <a:latin typeface="Arial Unicode MS"/>
                <a:cs typeface="Arial Unicode MS"/>
              </a:rPr>
              <a:t> </a:t>
            </a:r>
            <a:r>
              <a:rPr dirty="0" sz="1200">
                <a:latin typeface="Arial Unicode MS"/>
                <a:cs typeface="Arial Unicode MS"/>
              </a:rPr>
              <a:t>月４日の</a:t>
            </a:r>
            <a:r>
              <a:rPr dirty="0" sz="1200" spc="20">
                <a:latin typeface="Arial Unicode MS"/>
                <a:cs typeface="Arial Unicode MS"/>
              </a:rPr>
              <a:t>大</a:t>
            </a:r>
            <a:r>
              <a:rPr dirty="0" sz="1200">
                <a:latin typeface="Arial Unicode MS"/>
                <a:cs typeface="Arial Unicode MS"/>
              </a:rPr>
              <a:t>雨に関する静岡県気象速報</a:t>
            </a:r>
            <a:endParaRPr sz="1200">
              <a:latin typeface="Arial Unicode MS"/>
              <a:cs typeface="Arial Unicode MS"/>
            </a:endParaRPr>
          </a:p>
          <a:p>
            <a:pPr marL="1125220">
              <a:lnSpc>
                <a:spcPct val="100000"/>
              </a:lnSpc>
              <a:spcBef>
                <a:spcPts val="360"/>
              </a:spcBef>
              <a:tabLst>
                <a:tab pos="5513705" algn="l"/>
              </a:tabLst>
            </a:pPr>
            <a:r>
              <a:rPr dirty="0" sz="1200">
                <a:latin typeface="Arial Unicode MS"/>
                <a:cs typeface="Arial Unicode MS"/>
              </a:rPr>
              <a:t>被害棟数 </a:t>
            </a:r>
            <a:r>
              <a:rPr dirty="0" sz="1200" spc="-70">
                <a:latin typeface="Arial Unicode MS"/>
                <a:cs typeface="Arial Unicode MS"/>
              </a:rPr>
              <a:t> </a:t>
            </a:r>
            <a:r>
              <a:rPr dirty="0" sz="1200" spc="120">
                <a:latin typeface="Arial Unicode MS"/>
                <a:cs typeface="Arial Unicode MS"/>
              </a:rPr>
              <a:t>12</a:t>
            </a:r>
            <a:r>
              <a:rPr dirty="0" sz="1200" spc="114">
                <a:latin typeface="Arial Unicode MS"/>
                <a:cs typeface="Arial Unicode MS"/>
              </a:rPr>
              <a:t>8</a:t>
            </a:r>
            <a:r>
              <a:rPr dirty="0" sz="1200" spc="-40">
                <a:latin typeface="Arial Unicode MS"/>
                <a:cs typeface="Arial Unicode MS"/>
              </a:rPr>
              <a:t> </a:t>
            </a:r>
            <a:r>
              <a:rPr dirty="0" sz="1200">
                <a:latin typeface="Arial Unicode MS"/>
                <a:cs typeface="Arial Unicode MS"/>
              </a:rPr>
              <a:t>死者</a:t>
            </a:r>
            <a:r>
              <a:rPr dirty="0" sz="1200" spc="25">
                <a:latin typeface="Arial Unicode MS"/>
                <a:cs typeface="Arial Unicode MS"/>
              </a:rPr>
              <a:t>(</a:t>
            </a:r>
            <a:r>
              <a:rPr dirty="0" sz="1200">
                <a:latin typeface="Arial Unicode MS"/>
                <a:cs typeface="Arial Unicode MS"/>
              </a:rPr>
              <a:t>重症者</a:t>
            </a:r>
            <a:r>
              <a:rPr dirty="0" sz="1200" spc="25">
                <a:latin typeface="Arial Unicode MS"/>
                <a:cs typeface="Arial Unicode MS"/>
              </a:rPr>
              <a:t>)</a:t>
            </a:r>
            <a:r>
              <a:rPr dirty="0" sz="1200">
                <a:latin typeface="Arial Unicode MS"/>
                <a:cs typeface="Arial Unicode MS"/>
              </a:rPr>
              <a:t>・行方不明者数 </a:t>
            </a:r>
            <a:r>
              <a:rPr dirty="0" sz="1200" spc="-70">
                <a:latin typeface="Arial Unicode MS"/>
                <a:cs typeface="Arial Unicode MS"/>
              </a:rPr>
              <a:t> </a:t>
            </a:r>
            <a:r>
              <a:rPr dirty="0" sz="1200" spc="105">
                <a:latin typeface="Arial Unicode MS"/>
                <a:cs typeface="Arial Unicode MS"/>
              </a:rPr>
              <a:t>26</a:t>
            </a:r>
            <a:r>
              <a:rPr dirty="0" sz="1200" spc="50">
                <a:latin typeface="Arial Unicode MS"/>
                <a:cs typeface="Arial Unicode MS"/>
              </a:rPr>
              <a:t>(</a:t>
            </a:r>
            <a:r>
              <a:rPr dirty="0" sz="1200" spc="105">
                <a:latin typeface="Arial Unicode MS"/>
                <a:cs typeface="Arial Unicode MS"/>
              </a:rPr>
              <a:t>28</a:t>
            </a:r>
            <a:r>
              <a:rPr dirty="0" sz="1200" spc="60">
                <a:latin typeface="Arial Unicode MS"/>
                <a:cs typeface="Arial Unicode MS"/>
              </a:rPr>
              <a:t>)</a:t>
            </a:r>
            <a:r>
              <a:rPr dirty="0" sz="1200">
                <a:latin typeface="Arial Unicode MS"/>
                <a:cs typeface="Arial Unicode MS"/>
              </a:rPr>
              <a:t>	</a:t>
            </a:r>
            <a:r>
              <a:rPr dirty="0" sz="1200" spc="45">
                <a:latin typeface="Arial Unicode MS"/>
                <a:cs typeface="Arial Unicode MS"/>
              </a:rPr>
              <a:t>(</a:t>
            </a:r>
            <a:r>
              <a:rPr dirty="0" sz="1200" spc="80">
                <a:latin typeface="Arial Unicode MS"/>
                <a:cs typeface="Arial Unicode MS"/>
              </a:rPr>
              <a:t>2</a:t>
            </a:r>
            <a:r>
              <a:rPr dirty="0" sz="1200" spc="120">
                <a:latin typeface="Arial Unicode MS"/>
                <a:cs typeface="Arial Unicode MS"/>
              </a:rPr>
              <a:t>02</a:t>
            </a:r>
            <a:r>
              <a:rPr dirty="0" sz="1200" spc="100">
                <a:latin typeface="Arial Unicode MS"/>
                <a:cs typeface="Arial Unicode MS"/>
              </a:rPr>
              <a:t>1</a:t>
            </a:r>
            <a:r>
              <a:rPr dirty="0" sz="1200" spc="240">
                <a:latin typeface="Arial Unicode MS"/>
                <a:cs typeface="Arial Unicode MS"/>
              </a:rPr>
              <a:t>/</a:t>
            </a:r>
            <a:r>
              <a:rPr dirty="0" sz="1200" spc="120">
                <a:latin typeface="Arial Unicode MS"/>
                <a:cs typeface="Arial Unicode MS"/>
              </a:rPr>
              <a:t>9</a:t>
            </a:r>
            <a:r>
              <a:rPr dirty="0" sz="1200" spc="240">
                <a:latin typeface="Arial Unicode MS"/>
                <a:cs typeface="Arial Unicode MS"/>
              </a:rPr>
              <a:t>/</a:t>
            </a:r>
            <a:r>
              <a:rPr dirty="0" sz="1200" spc="114">
                <a:latin typeface="Arial Unicode MS"/>
                <a:cs typeface="Arial Unicode MS"/>
              </a:rPr>
              <a:t>3</a:t>
            </a:r>
            <a:r>
              <a:rPr dirty="0" sz="1200" spc="-40">
                <a:latin typeface="Arial Unicode MS"/>
                <a:cs typeface="Arial Unicode MS"/>
              </a:rPr>
              <a:t> </a:t>
            </a:r>
            <a:r>
              <a:rPr dirty="0" sz="1200">
                <a:latin typeface="Arial Unicode MS"/>
                <a:cs typeface="Arial Unicode MS"/>
              </a:rPr>
              <a:t>現在</a:t>
            </a:r>
            <a:r>
              <a:rPr dirty="0" sz="1200" spc="35">
                <a:latin typeface="Arial Unicode MS"/>
                <a:cs typeface="Arial Unicode MS"/>
              </a:rPr>
              <a:t>)</a:t>
            </a:r>
            <a:endParaRPr sz="1200">
              <a:latin typeface="Arial Unicode MS"/>
              <a:cs typeface="Arial Unicode MS"/>
            </a:endParaRPr>
          </a:p>
          <a:p>
            <a:pPr>
              <a:lnSpc>
                <a:spcPct val="100000"/>
              </a:lnSpc>
              <a:spcBef>
                <a:spcPts val="5"/>
              </a:spcBef>
            </a:pPr>
            <a:endParaRPr sz="1050">
              <a:latin typeface="Arial Unicode MS"/>
              <a:cs typeface="Arial Unicode MS"/>
            </a:endParaRPr>
          </a:p>
          <a:p>
            <a:pPr marL="4606925" marR="322580">
              <a:lnSpc>
                <a:spcPct val="103800"/>
              </a:lnSpc>
            </a:pPr>
            <a:r>
              <a:rPr dirty="0" sz="1000" spc="45" b="1">
                <a:latin typeface="游ゴシック"/>
                <a:cs typeface="游ゴシック"/>
              </a:rPr>
              <a:t>熱海市が発災前に出</a:t>
            </a:r>
            <a:r>
              <a:rPr dirty="0" sz="1000" spc="-40" b="1">
                <a:latin typeface="游ゴシック"/>
                <a:cs typeface="游ゴシック"/>
              </a:rPr>
              <a:t>し</a:t>
            </a:r>
            <a:r>
              <a:rPr dirty="0" sz="1000" spc="45" b="1">
                <a:latin typeface="游ゴシック"/>
                <a:cs typeface="游ゴシック"/>
              </a:rPr>
              <a:t>ていた</a:t>
            </a:r>
            <a:r>
              <a:rPr dirty="0" sz="1000" spc="15" b="1">
                <a:latin typeface="游ゴシック"/>
                <a:cs typeface="游ゴシック"/>
              </a:rPr>
              <a:t>の </a:t>
            </a:r>
            <a:r>
              <a:rPr dirty="0" sz="1000" spc="45" b="1">
                <a:latin typeface="游ゴシック"/>
                <a:cs typeface="游ゴシック"/>
              </a:rPr>
              <a:t>は警戒レベル３の「高齢者等 避難」のみ。自治体が発令</a:t>
            </a:r>
            <a:r>
              <a:rPr dirty="0" sz="1000" spc="25" b="1">
                <a:latin typeface="游ゴシック"/>
                <a:cs typeface="游ゴシック"/>
              </a:rPr>
              <a:t>す </a:t>
            </a:r>
            <a:r>
              <a:rPr dirty="0" sz="1000" spc="30" b="1">
                <a:latin typeface="游ゴシック"/>
                <a:cs typeface="游ゴシック"/>
              </a:rPr>
              <a:t> </a:t>
            </a:r>
            <a:r>
              <a:rPr dirty="0" sz="1000" spc="45" b="1">
                <a:latin typeface="游ゴシック"/>
                <a:cs typeface="游ゴシック"/>
              </a:rPr>
              <a:t>る防災情報の出し方が５月</a:t>
            </a:r>
            <a:r>
              <a:rPr dirty="0" sz="1000" spc="25" b="1">
                <a:latin typeface="游ゴシック"/>
                <a:cs typeface="游ゴシック"/>
              </a:rPr>
              <a:t>に </a:t>
            </a:r>
            <a:r>
              <a:rPr dirty="0" sz="1000" spc="30" b="1">
                <a:latin typeface="游ゴシック"/>
                <a:cs typeface="游ゴシック"/>
              </a:rPr>
              <a:t> </a:t>
            </a:r>
            <a:r>
              <a:rPr dirty="0" sz="1000" spc="45" b="1">
                <a:latin typeface="游ゴシック"/>
                <a:cs typeface="游ゴシック"/>
              </a:rPr>
              <a:t>改定され、警戒レベル４</a:t>
            </a:r>
            <a:r>
              <a:rPr dirty="0" sz="1000" spc="25" b="1">
                <a:latin typeface="游ゴシック"/>
                <a:cs typeface="游ゴシック"/>
              </a:rPr>
              <a:t>の</a:t>
            </a:r>
            <a:endParaRPr sz="1000">
              <a:latin typeface="游ゴシック"/>
              <a:cs typeface="游ゴシック"/>
            </a:endParaRPr>
          </a:p>
          <a:p>
            <a:pPr marL="4606925">
              <a:lnSpc>
                <a:spcPts val="1195"/>
              </a:lnSpc>
            </a:pPr>
            <a:r>
              <a:rPr dirty="0" sz="1000" spc="45" b="1">
                <a:latin typeface="游ゴシック"/>
                <a:cs typeface="游ゴシック"/>
              </a:rPr>
              <a:t>「避難勧告」は廃止し「避難</a:t>
            </a:r>
            <a:endParaRPr sz="1000">
              <a:latin typeface="游ゴシック"/>
              <a:cs typeface="游ゴシック"/>
            </a:endParaRPr>
          </a:p>
          <a:p>
            <a:pPr algn="just" marL="4606925" marR="441959">
              <a:lnSpc>
                <a:spcPct val="102400"/>
              </a:lnSpc>
              <a:spcBef>
                <a:spcPts val="35"/>
              </a:spcBef>
            </a:pPr>
            <a:r>
              <a:rPr dirty="0" sz="1000" spc="45" b="1">
                <a:latin typeface="游ゴシック"/>
                <a:cs typeface="游ゴシック"/>
              </a:rPr>
              <a:t>指示」に一本化された。しか し、同市は避難指示に引き</a:t>
            </a:r>
            <a:r>
              <a:rPr dirty="0" sz="1000" spc="15" b="1">
                <a:latin typeface="游ゴシック"/>
                <a:cs typeface="游ゴシック"/>
              </a:rPr>
              <a:t>上 </a:t>
            </a:r>
            <a:r>
              <a:rPr dirty="0" sz="1000" spc="45" b="1">
                <a:latin typeface="游ゴシック"/>
                <a:cs typeface="游ゴシック"/>
              </a:rPr>
              <a:t>げる判断を見送った</a:t>
            </a:r>
            <a:r>
              <a:rPr dirty="0" sz="1000" spc="25" b="1">
                <a:latin typeface="游ゴシック"/>
                <a:cs typeface="游ゴシック"/>
              </a:rPr>
              <a:t>。</a:t>
            </a:r>
            <a:endParaRPr sz="1000">
              <a:latin typeface="游ゴシック"/>
              <a:cs typeface="游ゴシック"/>
            </a:endParaRPr>
          </a:p>
          <a:p>
            <a:pPr marL="4606925" marR="319405" indent="138430">
              <a:lnSpc>
                <a:spcPct val="102400"/>
              </a:lnSpc>
              <a:spcBef>
                <a:spcPts val="35"/>
              </a:spcBef>
            </a:pPr>
            <a:r>
              <a:rPr dirty="0" sz="1000" spc="45" b="1">
                <a:latin typeface="游ゴシック"/>
                <a:cs typeface="游ゴシック"/>
              </a:rPr>
              <a:t>大規模土石流が起</a:t>
            </a:r>
            <a:r>
              <a:rPr dirty="0" sz="1000" spc="-5" b="1">
                <a:latin typeface="游ゴシック"/>
                <a:cs typeface="游ゴシック"/>
              </a:rPr>
              <a:t>こ</a:t>
            </a:r>
            <a:r>
              <a:rPr dirty="0" sz="1000" spc="45" b="1">
                <a:latin typeface="游ゴシック"/>
                <a:cs typeface="游ゴシック"/>
              </a:rPr>
              <a:t>った</a:t>
            </a:r>
            <a:r>
              <a:rPr dirty="0" sz="1000" spc="25" b="1">
                <a:latin typeface="游ゴシック"/>
                <a:cs typeface="游ゴシック"/>
              </a:rPr>
              <a:t>熱 </a:t>
            </a:r>
            <a:r>
              <a:rPr dirty="0" sz="1000" spc="30" b="1">
                <a:latin typeface="游ゴシック"/>
                <a:cs typeface="游ゴシック"/>
              </a:rPr>
              <a:t> </a:t>
            </a:r>
            <a:r>
              <a:rPr dirty="0" sz="1000" spc="45" b="1">
                <a:latin typeface="游ゴシック"/>
                <a:cs typeface="游ゴシック"/>
              </a:rPr>
              <a:t>海市伊豆山は、発生４日目</a:t>
            </a:r>
            <a:r>
              <a:rPr dirty="0" sz="1000" spc="25" b="1">
                <a:latin typeface="游ゴシック"/>
                <a:cs typeface="游ゴシック"/>
              </a:rPr>
              <a:t>の </a:t>
            </a:r>
            <a:r>
              <a:rPr dirty="0" sz="1000" spc="30" b="1">
                <a:latin typeface="游ゴシック"/>
                <a:cs typeface="游ゴシック"/>
              </a:rPr>
              <a:t> </a:t>
            </a:r>
            <a:r>
              <a:rPr dirty="0" sz="1000" spc="45" b="1">
                <a:latin typeface="游ゴシック"/>
                <a:cs typeface="游ゴシック"/>
              </a:rPr>
              <a:t>６日も依然と</a:t>
            </a:r>
            <a:r>
              <a:rPr dirty="0" sz="1000" spc="-40" b="1">
                <a:latin typeface="游ゴシック"/>
                <a:cs typeface="游ゴシック"/>
              </a:rPr>
              <a:t>し</a:t>
            </a:r>
            <a:r>
              <a:rPr dirty="0" sz="1000" spc="45" b="1">
                <a:latin typeface="游ゴシック"/>
                <a:cs typeface="游ゴシック"/>
              </a:rPr>
              <a:t>て避難に関する </a:t>
            </a:r>
            <a:r>
              <a:rPr dirty="0" sz="1000" spc="45" b="1">
                <a:latin typeface="游ゴシック"/>
                <a:cs typeface="游ゴシック"/>
              </a:rPr>
              <a:t>警戒レベルが５段階で最も</a:t>
            </a:r>
            <a:r>
              <a:rPr dirty="0" sz="1000" spc="25" b="1">
                <a:latin typeface="游ゴシック"/>
                <a:cs typeface="游ゴシック"/>
              </a:rPr>
              <a:t>高 </a:t>
            </a:r>
            <a:r>
              <a:rPr dirty="0" sz="1000" spc="30" b="1">
                <a:latin typeface="游ゴシック"/>
                <a:cs typeface="游ゴシック"/>
              </a:rPr>
              <a:t> </a:t>
            </a:r>
            <a:r>
              <a:rPr dirty="0" sz="1000" spc="45" b="1">
                <a:latin typeface="游ゴシック"/>
                <a:cs typeface="游ゴシック"/>
              </a:rPr>
              <a:t>い「緊急安全確保」が発令</a:t>
            </a:r>
            <a:r>
              <a:rPr dirty="0" sz="1000" spc="25" b="1">
                <a:latin typeface="游ゴシック"/>
                <a:cs typeface="游ゴシック"/>
              </a:rPr>
              <a:t>さ </a:t>
            </a:r>
            <a:r>
              <a:rPr dirty="0" sz="1000" spc="30" b="1">
                <a:latin typeface="游ゴシック"/>
                <a:cs typeface="游ゴシック"/>
              </a:rPr>
              <a:t> </a:t>
            </a:r>
            <a:r>
              <a:rPr dirty="0" sz="1000" spc="45" b="1">
                <a:latin typeface="游ゴシック"/>
                <a:cs typeface="游ゴシック"/>
              </a:rPr>
              <a:t>れ続</a:t>
            </a:r>
            <a:r>
              <a:rPr dirty="0" sz="1000" spc="-5" b="1">
                <a:latin typeface="游ゴシック"/>
                <a:cs typeface="游ゴシック"/>
              </a:rPr>
              <a:t>け</a:t>
            </a:r>
            <a:r>
              <a:rPr dirty="0" sz="1000" spc="45" b="1">
                <a:latin typeface="游ゴシック"/>
                <a:cs typeface="游ゴシック"/>
              </a:rPr>
              <a:t>、住民は落ち着かない </a:t>
            </a:r>
            <a:r>
              <a:rPr dirty="0" sz="1000" spc="50" b="1">
                <a:latin typeface="游ゴシック"/>
                <a:cs typeface="游ゴシック"/>
              </a:rPr>
              <a:t> </a:t>
            </a:r>
            <a:r>
              <a:rPr dirty="0" sz="1000" spc="45" b="1">
                <a:latin typeface="游ゴシック"/>
                <a:cs typeface="游ゴシック"/>
              </a:rPr>
              <a:t>日々を送</a:t>
            </a:r>
            <a:r>
              <a:rPr dirty="0" sz="1000" spc="-80" b="1">
                <a:latin typeface="游ゴシック"/>
                <a:cs typeface="游ゴシック"/>
              </a:rPr>
              <a:t>っ</a:t>
            </a:r>
            <a:r>
              <a:rPr dirty="0" sz="1000" spc="45" b="1">
                <a:latin typeface="游ゴシック"/>
                <a:cs typeface="游ゴシック"/>
              </a:rPr>
              <a:t>ている</a:t>
            </a:r>
            <a:r>
              <a:rPr dirty="0" sz="1000" spc="25" b="1">
                <a:latin typeface="游ゴシック"/>
                <a:cs typeface="游ゴシック"/>
              </a:rPr>
              <a:t>。</a:t>
            </a:r>
            <a:endParaRPr sz="1000">
              <a:latin typeface="游ゴシック"/>
              <a:cs typeface="游ゴシック"/>
            </a:endParaRPr>
          </a:p>
          <a:p>
            <a:pPr marL="4606925">
              <a:lnSpc>
                <a:spcPct val="100000"/>
              </a:lnSpc>
              <a:spcBef>
                <a:spcPts val="60"/>
              </a:spcBef>
            </a:pPr>
            <a:r>
              <a:rPr dirty="0" sz="1000" spc="-10" b="1">
                <a:latin typeface="游ゴシック"/>
                <a:cs typeface="游ゴシック"/>
              </a:rPr>
              <a:t>(</a:t>
            </a:r>
            <a:r>
              <a:rPr dirty="0" sz="1000" spc="45" b="1">
                <a:latin typeface="游ゴシック"/>
                <a:cs typeface="游ゴシック"/>
              </a:rPr>
              <a:t>静岡新聞</a:t>
            </a:r>
            <a:r>
              <a:rPr dirty="0" sz="1000" spc="55" b="1">
                <a:latin typeface="游ゴシック"/>
                <a:cs typeface="游ゴシック"/>
              </a:rPr>
              <a:t>7/7)</a:t>
            </a:r>
            <a:endParaRPr sz="1000">
              <a:latin typeface="游ゴシック"/>
              <a:cs typeface="游ゴシック"/>
            </a:endParaRPr>
          </a:p>
          <a:p>
            <a:pPr>
              <a:lnSpc>
                <a:spcPct val="100000"/>
              </a:lnSpc>
              <a:spcBef>
                <a:spcPts val="50"/>
              </a:spcBef>
            </a:pPr>
            <a:endParaRPr sz="1400">
              <a:latin typeface="游ゴシック"/>
              <a:cs typeface="游ゴシック"/>
            </a:endParaRPr>
          </a:p>
          <a:p>
            <a:pPr algn="just" marL="12700">
              <a:lnSpc>
                <a:spcPct val="100000"/>
              </a:lnSpc>
            </a:pPr>
            <a:r>
              <a:rPr dirty="0" sz="1200" spc="20">
                <a:latin typeface="Arial Unicode MS"/>
                <a:cs typeface="Arial Unicode MS"/>
              </a:rPr>
              <a:t>(３)  </a:t>
            </a:r>
            <a:r>
              <a:rPr dirty="0" sz="1200" spc="85">
                <a:latin typeface="Arial Unicode MS"/>
                <a:cs typeface="Arial Unicode MS"/>
              </a:rPr>
              <a:t> </a:t>
            </a:r>
            <a:r>
              <a:rPr dirty="0" sz="1200">
                <a:latin typeface="Arial Unicode MS"/>
                <a:cs typeface="Arial Unicode MS"/>
              </a:rPr>
              <a:t>土砂災害【大雨警報</a:t>
            </a:r>
            <a:r>
              <a:rPr dirty="0" sz="1200" spc="25">
                <a:latin typeface="Arial Unicode MS"/>
                <a:cs typeface="Arial Unicode MS"/>
              </a:rPr>
              <a:t>(</a:t>
            </a:r>
            <a:r>
              <a:rPr dirty="0" sz="1200">
                <a:latin typeface="Arial Unicode MS"/>
                <a:cs typeface="Arial Unicode MS"/>
              </a:rPr>
              <a:t>土砂災害</a:t>
            </a:r>
            <a:r>
              <a:rPr dirty="0" sz="1200" spc="25">
                <a:latin typeface="Arial Unicode MS"/>
                <a:cs typeface="Arial Unicode MS"/>
              </a:rPr>
              <a:t>)</a:t>
            </a:r>
            <a:r>
              <a:rPr dirty="0" sz="1200">
                <a:latin typeface="Arial Unicode MS"/>
                <a:cs typeface="Arial Unicode MS"/>
              </a:rPr>
              <a:t>・土砂</a:t>
            </a:r>
            <a:r>
              <a:rPr dirty="0" sz="1200" spc="20">
                <a:latin typeface="Arial Unicode MS"/>
                <a:cs typeface="Arial Unicode MS"/>
              </a:rPr>
              <a:t>災</a:t>
            </a:r>
            <a:r>
              <a:rPr dirty="0" sz="1200">
                <a:latin typeface="Arial Unicode MS"/>
                <a:cs typeface="Arial Unicode MS"/>
              </a:rPr>
              <a:t>害警戒情報】</a:t>
            </a:r>
            <a:endParaRPr sz="1200">
              <a:latin typeface="Arial Unicode MS"/>
              <a:cs typeface="Arial Unicode MS"/>
            </a:endParaRPr>
          </a:p>
          <a:p>
            <a:pPr algn="just" marL="164465">
              <a:lnSpc>
                <a:spcPct val="100000"/>
              </a:lnSpc>
              <a:spcBef>
                <a:spcPts val="359"/>
              </a:spcBef>
            </a:pPr>
            <a:r>
              <a:rPr dirty="0" sz="1200" spc="114">
                <a:latin typeface="Arial Unicode MS"/>
                <a:cs typeface="Arial Unicode MS"/>
              </a:rPr>
              <a:t>7</a:t>
            </a:r>
            <a:r>
              <a:rPr dirty="0" sz="1200" spc="-30">
                <a:latin typeface="Arial Unicode MS"/>
                <a:cs typeface="Arial Unicode MS"/>
              </a:rPr>
              <a:t> </a:t>
            </a:r>
            <a:r>
              <a:rPr dirty="0" sz="1200">
                <a:latin typeface="Arial Unicode MS"/>
                <a:cs typeface="Arial Unicode MS"/>
              </a:rPr>
              <a:t>月１日</a:t>
            </a:r>
            <a:r>
              <a:rPr dirty="0" sz="1200" spc="25">
                <a:latin typeface="Arial Unicode MS"/>
                <a:cs typeface="Arial Unicode MS"/>
              </a:rPr>
              <a:t>(</a:t>
            </a:r>
            <a:r>
              <a:rPr dirty="0" sz="1200">
                <a:latin typeface="Arial Unicode MS"/>
                <a:cs typeface="Arial Unicode MS"/>
              </a:rPr>
              <a:t>木</a:t>
            </a:r>
            <a:r>
              <a:rPr dirty="0" sz="1200" spc="25">
                <a:latin typeface="Arial Unicode MS"/>
                <a:cs typeface="Arial Unicode MS"/>
              </a:rPr>
              <a:t>)</a:t>
            </a:r>
            <a:r>
              <a:rPr dirty="0" sz="1200">
                <a:latin typeface="Arial Unicode MS"/>
                <a:cs typeface="Arial Unicode MS"/>
              </a:rPr>
              <a:t>未明から断続的に降り続いた雨の影響により土中の水分量</a:t>
            </a:r>
            <a:r>
              <a:rPr dirty="0" sz="1200" spc="25">
                <a:latin typeface="Arial Unicode MS"/>
                <a:cs typeface="Arial Unicode MS"/>
              </a:rPr>
              <a:t>(</a:t>
            </a:r>
            <a:r>
              <a:rPr dirty="0" sz="1200">
                <a:latin typeface="Arial Unicode MS"/>
                <a:cs typeface="Arial Unicode MS"/>
              </a:rPr>
              <a:t>土壌雨量指数</a:t>
            </a:r>
            <a:r>
              <a:rPr dirty="0" sz="1200" spc="25">
                <a:latin typeface="Arial Unicode MS"/>
                <a:cs typeface="Arial Unicode MS"/>
              </a:rPr>
              <a:t>)</a:t>
            </a:r>
            <a:r>
              <a:rPr dirty="0" sz="1200">
                <a:latin typeface="Arial Unicode MS"/>
                <a:cs typeface="Arial Unicode MS"/>
              </a:rPr>
              <a:t>が高まり、</a:t>
            </a:r>
            <a:endParaRPr sz="1200">
              <a:latin typeface="Arial Unicode MS"/>
              <a:cs typeface="Arial Unicode MS"/>
            </a:endParaRPr>
          </a:p>
          <a:p>
            <a:pPr algn="just" marL="12700">
              <a:lnSpc>
                <a:spcPct val="100000"/>
              </a:lnSpc>
              <a:spcBef>
                <a:spcPts val="359"/>
              </a:spcBef>
            </a:pPr>
            <a:r>
              <a:rPr dirty="0" sz="1200" spc="114">
                <a:latin typeface="Arial Unicode MS"/>
                <a:cs typeface="Arial Unicode MS"/>
              </a:rPr>
              <a:t>7</a:t>
            </a:r>
            <a:r>
              <a:rPr dirty="0" sz="1200" spc="-20">
                <a:latin typeface="Arial Unicode MS"/>
                <a:cs typeface="Arial Unicode MS"/>
              </a:rPr>
              <a:t> </a:t>
            </a:r>
            <a:r>
              <a:rPr dirty="0" sz="1200">
                <a:latin typeface="Arial Unicode MS"/>
                <a:cs typeface="Arial Unicode MS"/>
              </a:rPr>
              <a:t>月</a:t>
            </a:r>
            <a:r>
              <a:rPr dirty="0" sz="1200" spc="-30">
                <a:latin typeface="Arial Unicode MS"/>
                <a:cs typeface="Arial Unicode MS"/>
              </a:rPr>
              <a:t> </a:t>
            </a:r>
            <a:r>
              <a:rPr dirty="0" sz="1200" spc="114">
                <a:latin typeface="Arial Unicode MS"/>
                <a:cs typeface="Arial Unicode MS"/>
              </a:rPr>
              <a:t>2</a:t>
            </a:r>
            <a:r>
              <a:rPr dirty="0" sz="1200" spc="-2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金</a:t>
            </a:r>
            <a:r>
              <a:rPr dirty="0" sz="1200" spc="70">
                <a:latin typeface="Arial Unicode MS"/>
                <a:cs typeface="Arial Unicode MS"/>
              </a:rPr>
              <a:t>)5</a:t>
            </a:r>
            <a:r>
              <a:rPr dirty="0" sz="1200" spc="-20">
                <a:latin typeface="Arial Unicode MS"/>
                <a:cs typeface="Arial Unicode MS"/>
              </a:rPr>
              <a:t> </a:t>
            </a:r>
            <a:r>
              <a:rPr dirty="0" sz="1200">
                <a:latin typeface="Arial Unicode MS"/>
                <a:cs typeface="Arial Unicode MS"/>
              </a:rPr>
              <a:t>時</a:t>
            </a:r>
            <a:r>
              <a:rPr dirty="0" sz="1200" spc="-30">
                <a:latin typeface="Arial Unicode MS"/>
                <a:cs typeface="Arial Unicode MS"/>
              </a:rPr>
              <a:t> </a:t>
            </a:r>
            <a:r>
              <a:rPr dirty="0" sz="1200" spc="114">
                <a:latin typeface="Arial Unicode MS"/>
                <a:cs typeface="Arial Unicode MS"/>
              </a:rPr>
              <a:t>34</a:t>
            </a:r>
            <a:r>
              <a:rPr dirty="0" sz="1200" spc="-20">
                <a:latin typeface="Arial Unicode MS"/>
                <a:cs typeface="Arial Unicode MS"/>
              </a:rPr>
              <a:t> </a:t>
            </a:r>
            <a:r>
              <a:rPr dirty="0" sz="1200">
                <a:latin typeface="Arial Unicode MS"/>
                <a:cs typeface="Arial Unicode MS"/>
              </a:rPr>
              <a:t>分に大雨警報</a:t>
            </a:r>
            <a:r>
              <a:rPr dirty="0" sz="1200" spc="25">
                <a:latin typeface="Arial Unicode MS"/>
                <a:cs typeface="Arial Unicode MS"/>
              </a:rPr>
              <a:t>(</a:t>
            </a:r>
            <a:r>
              <a:rPr dirty="0" sz="1200">
                <a:latin typeface="Arial Unicode MS"/>
                <a:cs typeface="Arial Unicode MS"/>
              </a:rPr>
              <a:t>土砂災害</a:t>
            </a:r>
            <a:r>
              <a:rPr dirty="0" sz="1200" spc="50">
                <a:latin typeface="Arial Unicode MS"/>
                <a:cs typeface="Arial Unicode MS"/>
              </a:rPr>
              <a:t>)</a:t>
            </a:r>
            <a:r>
              <a:rPr dirty="0" sz="1200">
                <a:latin typeface="Arial Unicode MS"/>
                <a:cs typeface="Arial Unicode MS"/>
              </a:rPr>
              <a:t>が発表されました。その後、</a:t>
            </a:r>
            <a:r>
              <a:rPr dirty="0" sz="1200" spc="114">
                <a:latin typeface="Arial Unicode MS"/>
                <a:cs typeface="Arial Unicode MS"/>
              </a:rPr>
              <a:t>7</a:t>
            </a:r>
            <a:r>
              <a:rPr dirty="0" sz="1200" spc="-20">
                <a:latin typeface="Arial Unicode MS"/>
                <a:cs typeface="Arial Unicode MS"/>
              </a:rPr>
              <a:t> </a:t>
            </a:r>
            <a:r>
              <a:rPr dirty="0" sz="1200">
                <a:latin typeface="Arial Unicode MS"/>
                <a:cs typeface="Arial Unicode MS"/>
              </a:rPr>
              <a:t>月</a:t>
            </a:r>
            <a:r>
              <a:rPr dirty="0" sz="1200" spc="-30">
                <a:latin typeface="Arial Unicode MS"/>
                <a:cs typeface="Arial Unicode MS"/>
              </a:rPr>
              <a:t> </a:t>
            </a:r>
            <a:r>
              <a:rPr dirty="0" sz="1200" spc="114">
                <a:latin typeface="Arial Unicode MS"/>
                <a:cs typeface="Arial Unicode MS"/>
              </a:rPr>
              <a:t>3</a:t>
            </a:r>
            <a:r>
              <a:rPr dirty="0" sz="1200" spc="-20">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土</a:t>
            </a:r>
            <a:r>
              <a:rPr dirty="0" sz="1200" spc="70">
                <a:latin typeface="Arial Unicode MS"/>
                <a:cs typeface="Arial Unicode MS"/>
              </a:rPr>
              <a:t>)1</a:t>
            </a:r>
            <a:r>
              <a:rPr dirty="0" sz="1200" spc="5">
                <a:latin typeface="Arial Unicode MS"/>
                <a:cs typeface="Arial Unicode MS"/>
              </a:rPr>
              <a:t> </a:t>
            </a:r>
            <a:r>
              <a:rPr dirty="0" sz="1200">
                <a:latin typeface="Arial Unicode MS"/>
                <a:cs typeface="Arial Unicode MS"/>
              </a:rPr>
              <a:t>時</a:t>
            </a:r>
            <a:r>
              <a:rPr dirty="0" sz="1200" spc="-30">
                <a:latin typeface="Arial Unicode MS"/>
                <a:cs typeface="Arial Unicode MS"/>
              </a:rPr>
              <a:t> </a:t>
            </a:r>
            <a:r>
              <a:rPr dirty="0" sz="1200" spc="114">
                <a:latin typeface="Arial Unicode MS"/>
                <a:cs typeface="Arial Unicode MS"/>
              </a:rPr>
              <a:t>15</a:t>
            </a:r>
            <a:r>
              <a:rPr dirty="0" sz="1200" spc="-20">
                <a:latin typeface="Arial Unicode MS"/>
                <a:cs typeface="Arial Unicode MS"/>
              </a:rPr>
              <a:t> </a:t>
            </a:r>
            <a:r>
              <a:rPr dirty="0" sz="1200">
                <a:latin typeface="Arial Unicode MS"/>
                <a:cs typeface="Arial Unicode MS"/>
              </a:rPr>
              <a:t>分</a:t>
            </a:r>
            <a:endParaRPr sz="1200">
              <a:latin typeface="Arial Unicode MS"/>
              <a:cs typeface="Arial Unicode MS"/>
            </a:endParaRPr>
          </a:p>
          <a:p>
            <a:pPr algn="just" marL="12700" marR="74930">
              <a:lnSpc>
                <a:spcPct val="125000"/>
              </a:lnSpc>
            </a:pPr>
            <a:r>
              <a:rPr dirty="0" sz="1200">
                <a:latin typeface="Arial Unicode MS"/>
                <a:cs typeface="Arial Unicode MS"/>
              </a:rPr>
              <a:t>には、平塚市を含む県内</a:t>
            </a:r>
            <a:r>
              <a:rPr dirty="0" sz="1200" spc="245">
                <a:latin typeface="Arial Unicode MS"/>
                <a:cs typeface="Arial Unicode MS"/>
              </a:rPr>
              <a:t> </a:t>
            </a:r>
            <a:r>
              <a:rPr dirty="0" sz="1200" spc="114">
                <a:latin typeface="Arial Unicode MS"/>
                <a:cs typeface="Arial Unicode MS"/>
              </a:rPr>
              <a:t>9</a:t>
            </a:r>
            <a:r>
              <a:rPr dirty="0" sz="1200" spc="254">
                <a:latin typeface="Arial Unicode MS"/>
                <a:cs typeface="Arial Unicode MS"/>
              </a:rPr>
              <a:t> </a:t>
            </a:r>
            <a:r>
              <a:rPr dirty="0" sz="1200">
                <a:latin typeface="Arial Unicode MS"/>
                <a:cs typeface="Arial Unicode MS"/>
              </a:rPr>
              <a:t>地域に対して</a:t>
            </a:r>
            <a:r>
              <a:rPr dirty="0" sz="1200" spc="-25">
                <a:latin typeface="Arial Unicode MS"/>
                <a:cs typeface="Arial Unicode MS"/>
              </a:rPr>
              <a:t>土</a:t>
            </a:r>
            <a:r>
              <a:rPr dirty="0" sz="1200">
                <a:latin typeface="Arial Unicode MS"/>
                <a:cs typeface="Arial Unicode MS"/>
              </a:rPr>
              <a:t>砂災害警戒情報が発表されました。その後</a:t>
            </a:r>
            <a:r>
              <a:rPr dirty="0" sz="1200" spc="250">
                <a:latin typeface="Arial Unicode MS"/>
                <a:cs typeface="Arial Unicode MS"/>
              </a:rPr>
              <a:t> </a:t>
            </a:r>
            <a:r>
              <a:rPr dirty="0" sz="1200" spc="114">
                <a:latin typeface="Arial Unicode MS"/>
                <a:cs typeface="Arial Unicode MS"/>
              </a:rPr>
              <a:t>7</a:t>
            </a:r>
            <a:r>
              <a:rPr dirty="0" sz="1200" spc="254">
                <a:latin typeface="Arial Unicode MS"/>
                <a:cs typeface="Arial Unicode MS"/>
              </a:rPr>
              <a:t> </a:t>
            </a:r>
            <a:r>
              <a:rPr dirty="0" sz="1200">
                <a:latin typeface="Arial Unicode MS"/>
                <a:cs typeface="Arial Unicode MS"/>
              </a:rPr>
              <a:t>月</a:t>
            </a:r>
            <a:r>
              <a:rPr dirty="0" sz="1200" spc="220">
                <a:latin typeface="Arial Unicode MS"/>
                <a:cs typeface="Arial Unicode MS"/>
              </a:rPr>
              <a:t> </a:t>
            </a:r>
            <a:r>
              <a:rPr dirty="0" sz="1200" spc="114">
                <a:latin typeface="Arial Unicode MS"/>
                <a:cs typeface="Arial Unicode MS"/>
              </a:rPr>
              <a:t>3</a:t>
            </a:r>
            <a:r>
              <a:rPr dirty="0" sz="1200" spc="260">
                <a:latin typeface="Arial Unicode MS"/>
                <a:cs typeface="Arial Unicode MS"/>
              </a:rPr>
              <a:t> </a:t>
            </a:r>
            <a:r>
              <a:rPr dirty="0" sz="1200">
                <a:latin typeface="Arial Unicode MS"/>
                <a:cs typeface="Arial Unicode MS"/>
              </a:rPr>
              <a:t>日 </a:t>
            </a:r>
            <a:r>
              <a:rPr dirty="0" sz="1200" spc="25">
                <a:latin typeface="Arial Unicode MS"/>
                <a:cs typeface="Arial Unicode MS"/>
              </a:rPr>
              <a:t>(</a:t>
            </a:r>
            <a:r>
              <a:rPr dirty="0" sz="1200">
                <a:latin typeface="Arial Unicode MS"/>
                <a:cs typeface="Arial Unicode MS"/>
              </a:rPr>
              <a:t>土</a:t>
            </a:r>
            <a:r>
              <a:rPr dirty="0" sz="1200" spc="85">
                <a:latin typeface="Arial Unicode MS"/>
                <a:cs typeface="Arial Unicode MS"/>
              </a:rPr>
              <a:t>)21</a:t>
            </a:r>
            <a:r>
              <a:rPr dirty="0" sz="1200" spc="-45">
                <a:latin typeface="Arial Unicode MS"/>
                <a:cs typeface="Arial Unicode MS"/>
              </a:rPr>
              <a:t> </a:t>
            </a:r>
            <a:r>
              <a:rPr dirty="0" sz="1200">
                <a:latin typeface="Arial Unicode MS"/>
                <a:cs typeface="Arial Unicode MS"/>
              </a:rPr>
              <a:t>時</a:t>
            </a:r>
            <a:r>
              <a:rPr dirty="0" sz="1200" spc="-55">
                <a:latin typeface="Arial Unicode MS"/>
                <a:cs typeface="Arial Unicode MS"/>
              </a:rPr>
              <a:t> </a:t>
            </a:r>
            <a:r>
              <a:rPr dirty="0" sz="1200" spc="114">
                <a:latin typeface="Arial Unicode MS"/>
                <a:cs typeface="Arial Unicode MS"/>
              </a:rPr>
              <a:t>40</a:t>
            </a:r>
            <a:r>
              <a:rPr dirty="0" sz="1200" spc="-45">
                <a:latin typeface="Arial Unicode MS"/>
                <a:cs typeface="Arial Unicode MS"/>
              </a:rPr>
              <a:t> </a:t>
            </a:r>
            <a:r>
              <a:rPr dirty="0" sz="1200">
                <a:latin typeface="Arial Unicode MS"/>
                <a:cs typeface="Arial Unicode MS"/>
              </a:rPr>
              <a:t>分に解除となりましたが</a:t>
            </a:r>
            <a:r>
              <a:rPr dirty="0" sz="1200" spc="-360">
                <a:latin typeface="Arial Unicode MS"/>
                <a:cs typeface="Arial Unicode MS"/>
              </a:rPr>
              <a:t>、</a:t>
            </a:r>
            <a:r>
              <a:rPr dirty="0" sz="1200">
                <a:latin typeface="Arial Unicode MS"/>
                <a:cs typeface="Arial Unicode MS"/>
              </a:rPr>
              <a:t>大雨警報</a:t>
            </a:r>
            <a:r>
              <a:rPr dirty="0" sz="1200" spc="25">
                <a:latin typeface="Arial Unicode MS"/>
                <a:cs typeface="Arial Unicode MS"/>
              </a:rPr>
              <a:t>(</a:t>
            </a:r>
            <a:r>
              <a:rPr dirty="0" sz="1200">
                <a:latin typeface="Arial Unicode MS"/>
                <a:cs typeface="Arial Unicode MS"/>
              </a:rPr>
              <a:t>土砂災害</a:t>
            </a:r>
            <a:r>
              <a:rPr dirty="0" sz="1200" spc="25">
                <a:latin typeface="Arial Unicode MS"/>
                <a:cs typeface="Arial Unicode MS"/>
              </a:rPr>
              <a:t>)</a:t>
            </a:r>
            <a:r>
              <a:rPr dirty="0" sz="1200">
                <a:latin typeface="Arial Unicode MS"/>
                <a:cs typeface="Arial Unicode MS"/>
              </a:rPr>
              <a:t>は</a:t>
            </a:r>
            <a:r>
              <a:rPr dirty="0" sz="1200" spc="-55">
                <a:latin typeface="Arial Unicode MS"/>
                <a:cs typeface="Arial Unicode MS"/>
              </a:rPr>
              <a:t> </a:t>
            </a:r>
            <a:r>
              <a:rPr dirty="0" sz="1200" spc="114">
                <a:latin typeface="Arial Unicode MS"/>
                <a:cs typeface="Arial Unicode MS"/>
              </a:rPr>
              <a:t>7</a:t>
            </a:r>
            <a:r>
              <a:rPr dirty="0" sz="1200" spc="-25">
                <a:latin typeface="Arial Unicode MS"/>
                <a:cs typeface="Arial Unicode MS"/>
              </a:rPr>
              <a:t> </a:t>
            </a:r>
            <a:r>
              <a:rPr dirty="0" sz="1200">
                <a:latin typeface="Arial Unicode MS"/>
                <a:cs typeface="Arial Unicode MS"/>
              </a:rPr>
              <a:t>月</a:t>
            </a:r>
            <a:r>
              <a:rPr dirty="0" sz="1200" spc="-50">
                <a:latin typeface="Arial Unicode MS"/>
                <a:cs typeface="Arial Unicode MS"/>
              </a:rPr>
              <a:t> </a:t>
            </a:r>
            <a:r>
              <a:rPr dirty="0" sz="1200" spc="114">
                <a:latin typeface="Arial Unicode MS"/>
                <a:cs typeface="Arial Unicode MS"/>
              </a:rPr>
              <a:t>4</a:t>
            </a:r>
            <a:r>
              <a:rPr dirty="0" sz="1200" spc="-45">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日</a:t>
            </a:r>
            <a:r>
              <a:rPr dirty="0" sz="1200" spc="85">
                <a:latin typeface="Arial Unicode MS"/>
                <a:cs typeface="Arial Unicode MS"/>
              </a:rPr>
              <a:t>)22</a:t>
            </a:r>
            <a:r>
              <a:rPr dirty="0" sz="1200" spc="-45">
                <a:latin typeface="Arial Unicode MS"/>
                <a:cs typeface="Arial Unicode MS"/>
              </a:rPr>
              <a:t> </a:t>
            </a:r>
            <a:r>
              <a:rPr dirty="0" sz="1200">
                <a:latin typeface="Arial Unicode MS"/>
                <a:cs typeface="Arial Unicode MS"/>
              </a:rPr>
              <a:t>時</a:t>
            </a:r>
            <a:r>
              <a:rPr dirty="0" sz="1200" spc="-55">
                <a:latin typeface="Arial Unicode MS"/>
                <a:cs typeface="Arial Unicode MS"/>
              </a:rPr>
              <a:t> </a:t>
            </a:r>
            <a:r>
              <a:rPr dirty="0" sz="1200" spc="114">
                <a:latin typeface="Arial Unicode MS"/>
                <a:cs typeface="Arial Unicode MS"/>
              </a:rPr>
              <a:t>38</a:t>
            </a:r>
            <a:r>
              <a:rPr dirty="0" sz="1200" spc="-45">
                <a:latin typeface="Arial Unicode MS"/>
                <a:cs typeface="Arial Unicode MS"/>
              </a:rPr>
              <a:t> </a:t>
            </a:r>
            <a:r>
              <a:rPr dirty="0" sz="1200">
                <a:latin typeface="Arial Unicode MS"/>
                <a:cs typeface="Arial Unicode MS"/>
              </a:rPr>
              <a:t>分</a:t>
            </a:r>
            <a:r>
              <a:rPr dirty="0" sz="1200" spc="20">
                <a:latin typeface="Arial Unicode MS"/>
                <a:cs typeface="Arial Unicode MS"/>
              </a:rPr>
              <a:t>ま</a:t>
            </a:r>
            <a:r>
              <a:rPr dirty="0" sz="1200">
                <a:latin typeface="Arial Unicode MS"/>
                <a:cs typeface="Arial Unicode MS"/>
              </a:rPr>
              <a:t>で継続し ました</a:t>
            </a:r>
            <a:r>
              <a:rPr dirty="0" sz="1200" spc="-50">
                <a:latin typeface="Arial Unicode MS"/>
                <a:cs typeface="Arial Unicode MS"/>
              </a:rPr>
              <a:t>。</a:t>
            </a:r>
            <a:r>
              <a:rPr dirty="0" sz="1200">
                <a:latin typeface="Arial Unicode MS"/>
                <a:cs typeface="Arial Unicode MS"/>
              </a:rPr>
              <a:t>平塚市においては</a:t>
            </a:r>
            <a:r>
              <a:rPr dirty="0" sz="1200" spc="-50">
                <a:latin typeface="Arial Unicode MS"/>
                <a:cs typeface="Arial Unicode MS"/>
              </a:rPr>
              <a:t>、</a:t>
            </a:r>
            <a:r>
              <a:rPr dirty="0" sz="1200">
                <a:latin typeface="Arial Unicode MS"/>
                <a:cs typeface="Arial Unicode MS"/>
              </a:rPr>
              <a:t>人的被害を発生させるような大規模な土砂災害は発生しませんでした が、がけ地の部分的な崩落や、農道の法面等から土砂が流出するなどの被害がありました。</a:t>
            </a:r>
            <a:endParaRPr sz="1200">
              <a:latin typeface="Arial Unicode MS"/>
              <a:cs typeface="Arial Unicode MS"/>
            </a:endParaRPr>
          </a:p>
        </p:txBody>
      </p:sp>
      <p:grpSp>
        <p:nvGrpSpPr>
          <p:cNvPr id="6" name="object 6"/>
          <p:cNvGrpSpPr/>
          <p:nvPr/>
        </p:nvGrpSpPr>
        <p:grpSpPr>
          <a:xfrm>
            <a:off x="764189" y="1878010"/>
            <a:ext cx="4068445" cy="2583180"/>
            <a:chOff x="764189" y="1878010"/>
            <a:chExt cx="4068445" cy="2583180"/>
          </a:xfrm>
        </p:grpSpPr>
        <p:pic>
          <p:nvPicPr>
            <p:cNvPr id="7" name="object 7"/>
            <p:cNvPicPr/>
            <p:nvPr/>
          </p:nvPicPr>
          <p:blipFill>
            <a:blip r:embed="rId3" cstate="print"/>
            <a:stretch>
              <a:fillRect/>
            </a:stretch>
          </p:blipFill>
          <p:spPr>
            <a:xfrm>
              <a:off x="764189" y="2052239"/>
              <a:ext cx="4068171" cy="2408635"/>
            </a:xfrm>
            <a:prstGeom prst="rect">
              <a:avLst/>
            </a:prstGeom>
          </p:spPr>
        </p:pic>
        <p:pic>
          <p:nvPicPr>
            <p:cNvPr id="8" name="object 8"/>
            <p:cNvPicPr/>
            <p:nvPr/>
          </p:nvPicPr>
          <p:blipFill>
            <a:blip r:embed="rId4" cstate="print"/>
            <a:stretch>
              <a:fillRect/>
            </a:stretch>
          </p:blipFill>
          <p:spPr>
            <a:xfrm>
              <a:off x="3122382" y="3068383"/>
              <a:ext cx="113152" cy="113098"/>
            </a:xfrm>
            <a:prstGeom prst="rect">
              <a:avLst/>
            </a:prstGeom>
          </p:spPr>
        </p:pic>
        <p:pic>
          <p:nvPicPr>
            <p:cNvPr id="9" name="object 9"/>
            <p:cNvPicPr/>
            <p:nvPr/>
          </p:nvPicPr>
          <p:blipFill>
            <a:blip r:embed="rId5" cstate="print"/>
            <a:stretch>
              <a:fillRect/>
            </a:stretch>
          </p:blipFill>
          <p:spPr>
            <a:xfrm>
              <a:off x="3922798" y="2359803"/>
              <a:ext cx="113152" cy="113098"/>
            </a:xfrm>
            <a:prstGeom prst="rect">
              <a:avLst/>
            </a:prstGeom>
          </p:spPr>
        </p:pic>
        <p:pic>
          <p:nvPicPr>
            <p:cNvPr id="10" name="object 10"/>
            <p:cNvPicPr/>
            <p:nvPr/>
          </p:nvPicPr>
          <p:blipFill>
            <a:blip r:embed="rId6" cstate="print"/>
            <a:stretch>
              <a:fillRect/>
            </a:stretch>
          </p:blipFill>
          <p:spPr>
            <a:xfrm>
              <a:off x="4262617" y="2397660"/>
              <a:ext cx="113152" cy="113098"/>
            </a:xfrm>
            <a:prstGeom prst="rect">
              <a:avLst/>
            </a:prstGeom>
          </p:spPr>
        </p:pic>
        <p:pic>
          <p:nvPicPr>
            <p:cNvPr id="11" name="object 11"/>
            <p:cNvPicPr/>
            <p:nvPr/>
          </p:nvPicPr>
          <p:blipFill>
            <a:blip r:embed="rId7" cstate="print"/>
            <a:stretch>
              <a:fillRect/>
            </a:stretch>
          </p:blipFill>
          <p:spPr>
            <a:xfrm>
              <a:off x="4165543" y="1878010"/>
              <a:ext cx="167241" cy="165552"/>
            </a:xfrm>
            <a:prstGeom prst="rect">
              <a:avLst/>
            </a:prstGeom>
          </p:spPr>
        </p:pic>
      </p:grpSp>
      <p:sp>
        <p:nvSpPr>
          <p:cNvPr id="12" name="object 12"/>
          <p:cNvSpPr txBox="1"/>
          <p:nvPr/>
        </p:nvSpPr>
        <p:spPr>
          <a:xfrm>
            <a:off x="4359988" y="1884704"/>
            <a:ext cx="1000760" cy="137795"/>
          </a:xfrm>
          <a:prstGeom prst="rect">
            <a:avLst/>
          </a:prstGeom>
        </p:spPr>
        <p:txBody>
          <a:bodyPr wrap="square" lIns="0" tIns="17145" rIns="0" bIns="0" rtlCol="0" vert="horz">
            <a:spAutoFit/>
          </a:bodyPr>
          <a:lstStyle/>
          <a:p>
            <a:pPr marL="12700">
              <a:lnSpc>
                <a:spcPct val="100000"/>
              </a:lnSpc>
              <a:spcBef>
                <a:spcPts val="135"/>
              </a:spcBef>
            </a:pPr>
            <a:r>
              <a:rPr dirty="0" sz="700" spc="65" b="1">
                <a:latin typeface="游ゴシック"/>
                <a:cs typeface="游ゴシック"/>
              </a:rPr>
              <a:t>平塚での降雨のピーク</a:t>
            </a:r>
            <a:endParaRPr sz="700">
              <a:latin typeface="游ゴシック"/>
              <a:cs typeface="游ゴシック"/>
            </a:endParaRPr>
          </a:p>
        </p:txBody>
      </p:sp>
      <p:sp>
        <p:nvSpPr>
          <p:cNvPr id="13" name="object 13"/>
          <p:cNvSpPr txBox="1"/>
          <p:nvPr/>
        </p:nvSpPr>
        <p:spPr>
          <a:xfrm>
            <a:off x="3736340" y="9888073"/>
            <a:ext cx="98425" cy="173355"/>
          </a:xfrm>
          <a:prstGeom prst="rect">
            <a:avLst/>
          </a:prstGeom>
        </p:spPr>
        <p:txBody>
          <a:bodyPr wrap="square" lIns="0" tIns="0" rIns="0" bIns="0" rtlCol="0" vert="horz">
            <a:spAutoFit/>
          </a:bodyPr>
          <a:lstStyle/>
          <a:p>
            <a:pPr marL="12700">
              <a:lnSpc>
                <a:spcPts val="1240"/>
              </a:lnSpc>
            </a:pPr>
            <a:r>
              <a:rPr dirty="0" sz="1050">
                <a:latin typeface="游明朝"/>
                <a:cs typeface="游明朝"/>
              </a:rPr>
              <a:t>4</a:t>
            </a:r>
            <a:endParaRPr sz="1050">
              <a:latin typeface="游明朝"/>
              <a:cs typeface="游明朝"/>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6212" y="8235188"/>
            <a:ext cx="6718934" cy="1625600"/>
          </a:xfrm>
          <a:prstGeom prst="rect">
            <a:avLst/>
          </a:prstGeom>
        </p:spPr>
        <p:txBody>
          <a:bodyPr wrap="square" lIns="0" tIns="58419" rIns="0" bIns="0" rtlCol="0" vert="horz">
            <a:spAutoFit/>
          </a:bodyPr>
          <a:lstStyle/>
          <a:p>
            <a:pPr marL="12700">
              <a:lnSpc>
                <a:spcPct val="100000"/>
              </a:lnSpc>
              <a:spcBef>
                <a:spcPts val="459"/>
              </a:spcBef>
              <a:tabLst>
                <a:tab pos="426720" algn="l"/>
              </a:tabLst>
            </a:pPr>
            <a:r>
              <a:rPr dirty="0" sz="1200" spc="20">
                <a:latin typeface="Arial Unicode MS"/>
                <a:cs typeface="Arial Unicode MS"/>
              </a:rPr>
              <a:t>(４)	</a:t>
            </a:r>
            <a:r>
              <a:rPr dirty="0" sz="1200">
                <a:latin typeface="Arial Unicode MS"/>
                <a:cs typeface="Arial Unicode MS"/>
              </a:rPr>
              <a:t>避難情報の発令</a:t>
            </a:r>
            <a:endParaRPr sz="1200">
              <a:latin typeface="Arial Unicode MS"/>
              <a:cs typeface="Arial Unicode MS"/>
            </a:endParaRPr>
          </a:p>
          <a:p>
            <a:pPr marL="165735" indent="-153035">
              <a:lnSpc>
                <a:spcPct val="100000"/>
              </a:lnSpc>
              <a:spcBef>
                <a:spcPts val="359"/>
              </a:spcBef>
              <a:buSzPct val="91666"/>
              <a:buChar char="■"/>
              <a:tabLst>
                <a:tab pos="165735" algn="l"/>
              </a:tabLst>
            </a:pPr>
            <a:r>
              <a:rPr dirty="0" sz="1200">
                <a:latin typeface="Arial Unicode MS"/>
                <a:cs typeface="Arial Unicode MS"/>
              </a:rPr>
              <a:t>今回の対応</a:t>
            </a:r>
            <a:endParaRPr sz="1200">
              <a:latin typeface="Arial Unicode MS"/>
              <a:cs typeface="Arial Unicode MS"/>
            </a:endParaRPr>
          </a:p>
          <a:p>
            <a:pPr marL="12700" marR="5080" indent="152400">
              <a:lnSpc>
                <a:spcPct val="125000"/>
              </a:lnSpc>
            </a:pPr>
            <a:r>
              <a:rPr dirty="0" sz="1200" spc="114">
                <a:latin typeface="Arial Unicode MS"/>
                <a:cs typeface="Arial Unicode MS"/>
              </a:rPr>
              <a:t>7</a:t>
            </a:r>
            <a:r>
              <a:rPr dirty="0" sz="1200" spc="-25">
                <a:latin typeface="Arial Unicode MS"/>
                <a:cs typeface="Arial Unicode MS"/>
              </a:rPr>
              <a:t> </a:t>
            </a:r>
            <a:r>
              <a:rPr dirty="0" sz="1200">
                <a:latin typeface="Arial Unicode MS"/>
                <a:cs typeface="Arial Unicode MS"/>
              </a:rPr>
              <a:t>月</a:t>
            </a:r>
            <a:r>
              <a:rPr dirty="0" sz="1200" spc="-35">
                <a:latin typeface="Arial Unicode MS"/>
                <a:cs typeface="Arial Unicode MS"/>
              </a:rPr>
              <a:t> </a:t>
            </a:r>
            <a:r>
              <a:rPr dirty="0" sz="1200" spc="114">
                <a:latin typeface="Arial Unicode MS"/>
                <a:cs typeface="Arial Unicode MS"/>
              </a:rPr>
              <a:t>3</a:t>
            </a:r>
            <a:r>
              <a:rPr dirty="0" sz="1200" spc="-25">
                <a:latin typeface="Arial Unicode MS"/>
                <a:cs typeface="Arial Unicode MS"/>
              </a:rPr>
              <a:t> </a:t>
            </a:r>
            <a:r>
              <a:rPr dirty="0" sz="1200">
                <a:latin typeface="Arial Unicode MS"/>
                <a:cs typeface="Arial Unicode MS"/>
              </a:rPr>
              <a:t>日</a:t>
            </a:r>
            <a:r>
              <a:rPr dirty="0" sz="1200" spc="25">
                <a:latin typeface="Arial Unicode MS"/>
                <a:cs typeface="Arial Unicode MS"/>
              </a:rPr>
              <a:t>(</a:t>
            </a:r>
            <a:r>
              <a:rPr dirty="0" sz="1200">
                <a:latin typeface="Arial Unicode MS"/>
                <a:cs typeface="Arial Unicode MS"/>
              </a:rPr>
              <a:t>土</a:t>
            </a:r>
            <a:r>
              <a:rPr dirty="0" sz="1200" spc="25">
                <a:latin typeface="Arial Unicode MS"/>
                <a:cs typeface="Arial Unicode MS"/>
              </a:rPr>
              <a:t>)</a:t>
            </a:r>
            <a:r>
              <a:rPr dirty="0" sz="1200">
                <a:latin typeface="Arial Unicode MS"/>
                <a:cs typeface="Arial Unicode MS"/>
              </a:rPr>
              <a:t>の</a:t>
            </a:r>
            <a:r>
              <a:rPr dirty="0" sz="1200" spc="-30">
                <a:latin typeface="Arial Unicode MS"/>
                <a:cs typeface="Arial Unicode MS"/>
              </a:rPr>
              <a:t> </a:t>
            </a:r>
            <a:r>
              <a:rPr dirty="0" sz="1200" spc="114">
                <a:latin typeface="Arial Unicode MS"/>
                <a:cs typeface="Arial Unicode MS"/>
              </a:rPr>
              <a:t>0</a:t>
            </a:r>
            <a:r>
              <a:rPr dirty="0" sz="1200" spc="-25">
                <a:latin typeface="Arial Unicode MS"/>
                <a:cs typeface="Arial Unicode MS"/>
              </a:rPr>
              <a:t> </a:t>
            </a:r>
            <a:r>
              <a:rPr dirty="0" sz="1200">
                <a:latin typeface="Arial Unicode MS"/>
                <a:cs typeface="Arial Unicode MS"/>
              </a:rPr>
              <a:t>時過ぎから予測しえなかった大雨となったことにより、</a:t>
            </a:r>
            <a:r>
              <a:rPr dirty="0" sz="1200" spc="114">
                <a:latin typeface="Arial Unicode MS"/>
                <a:cs typeface="Arial Unicode MS"/>
              </a:rPr>
              <a:t>1</a:t>
            </a:r>
            <a:r>
              <a:rPr dirty="0" sz="1200" spc="-25">
                <a:latin typeface="Arial Unicode MS"/>
                <a:cs typeface="Arial Unicode MS"/>
              </a:rPr>
              <a:t> </a:t>
            </a:r>
            <a:r>
              <a:rPr dirty="0" sz="1200">
                <a:latin typeface="Arial Unicode MS"/>
                <a:cs typeface="Arial Unicode MS"/>
              </a:rPr>
              <a:t>時</a:t>
            </a:r>
            <a:r>
              <a:rPr dirty="0" sz="1200" spc="-30">
                <a:latin typeface="Arial Unicode MS"/>
                <a:cs typeface="Arial Unicode MS"/>
              </a:rPr>
              <a:t> </a:t>
            </a:r>
            <a:r>
              <a:rPr dirty="0" sz="1200" spc="114">
                <a:latin typeface="Arial Unicode MS"/>
                <a:cs typeface="Arial Unicode MS"/>
              </a:rPr>
              <a:t>40</a:t>
            </a:r>
            <a:r>
              <a:rPr dirty="0" sz="1200" spc="-25">
                <a:latin typeface="Arial Unicode MS"/>
                <a:cs typeface="Arial Unicode MS"/>
              </a:rPr>
              <a:t> </a:t>
            </a:r>
            <a:r>
              <a:rPr dirty="0" sz="1200">
                <a:latin typeface="Arial Unicode MS"/>
                <a:cs typeface="Arial Unicode MS"/>
              </a:rPr>
              <a:t>分及び</a:t>
            </a:r>
            <a:r>
              <a:rPr dirty="0" sz="1200" spc="-60">
                <a:latin typeface="Arial Unicode MS"/>
                <a:cs typeface="Arial Unicode MS"/>
              </a:rPr>
              <a:t> </a:t>
            </a:r>
            <a:r>
              <a:rPr dirty="0" sz="1200" spc="114">
                <a:latin typeface="Arial Unicode MS"/>
                <a:cs typeface="Arial Unicode MS"/>
              </a:rPr>
              <a:t>2</a:t>
            </a:r>
            <a:r>
              <a:rPr dirty="0" sz="1200" spc="-20">
                <a:latin typeface="Arial Unicode MS"/>
                <a:cs typeface="Arial Unicode MS"/>
              </a:rPr>
              <a:t> </a:t>
            </a:r>
            <a:r>
              <a:rPr dirty="0" sz="1200">
                <a:latin typeface="Arial Unicode MS"/>
                <a:cs typeface="Arial Unicode MS"/>
              </a:rPr>
              <a:t>時に 発令した警戒レベル</a:t>
            </a:r>
            <a:r>
              <a:rPr dirty="0" sz="1200" spc="-55">
                <a:latin typeface="Arial Unicode MS"/>
                <a:cs typeface="Arial Unicode MS"/>
              </a:rPr>
              <a:t> </a:t>
            </a:r>
            <a:r>
              <a:rPr dirty="0" sz="1200" spc="114">
                <a:latin typeface="Arial Unicode MS"/>
                <a:cs typeface="Arial Unicode MS"/>
              </a:rPr>
              <a:t>4</a:t>
            </a:r>
            <a:r>
              <a:rPr dirty="0" sz="1200" spc="-45">
                <a:latin typeface="Arial Unicode MS"/>
                <a:cs typeface="Arial Unicode MS"/>
              </a:rPr>
              <a:t> </a:t>
            </a:r>
            <a:r>
              <a:rPr dirty="0" sz="1200">
                <a:latin typeface="Arial Unicode MS"/>
                <a:cs typeface="Arial Unicode MS"/>
              </a:rPr>
              <a:t>避難指示は、指定緊急避難場所の開設準備段階で発令した。</a:t>
            </a:r>
            <a:endParaRPr sz="1200">
              <a:latin typeface="Arial Unicode MS"/>
              <a:cs typeface="Arial Unicode MS"/>
            </a:endParaRPr>
          </a:p>
          <a:p>
            <a:pPr marL="12700">
              <a:lnSpc>
                <a:spcPct val="100000"/>
              </a:lnSpc>
              <a:spcBef>
                <a:spcPts val="359"/>
              </a:spcBef>
            </a:pPr>
            <a:r>
              <a:rPr dirty="0" sz="1200" spc="114">
                <a:latin typeface="Arial Unicode MS"/>
                <a:cs typeface="Arial Unicode MS"/>
              </a:rPr>
              <a:t>4</a:t>
            </a:r>
            <a:r>
              <a:rPr dirty="0" sz="1200" spc="65">
                <a:latin typeface="Arial Unicode MS"/>
                <a:cs typeface="Arial Unicode MS"/>
              </a:rPr>
              <a:t> </a:t>
            </a:r>
            <a:r>
              <a:rPr dirty="0" sz="1200">
                <a:latin typeface="Arial Unicode MS"/>
                <a:cs typeface="Arial Unicode MS"/>
              </a:rPr>
              <a:t>時</a:t>
            </a:r>
            <a:r>
              <a:rPr dirty="0" sz="1200" spc="55">
                <a:latin typeface="Arial Unicode MS"/>
                <a:cs typeface="Arial Unicode MS"/>
              </a:rPr>
              <a:t> </a:t>
            </a:r>
            <a:r>
              <a:rPr dirty="0" sz="1200" spc="105">
                <a:latin typeface="Arial Unicode MS"/>
                <a:cs typeface="Arial Unicode MS"/>
              </a:rPr>
              <a:t>15</a:t>
            </a:r>
            <a:r>
              <a:rPr dirty="0" sz="1200" spc="65">
                <a:latin typeface="Arial Unicode MS"/>
                <a:cs typeface="Arial Unicode MS"/>
              </a:rPr>
              <a:t> </a:t>
            </a:r>
            <a:r>
              <a:rPr dirty="0" sz="1200">
                <a:latin typeface="Arial Unicode MS"/>
                <a:cs typeface="Arial Unicode MS"/>
              </a:rPr>
              <a:t>分に指定緊急避難場所</a:t>
            </a:r>
            <a:r>
              <a:rPr dirty="0" sz="1200" spc="35">
                <a:latin typeface="Arial Unicode MS"/>
                <a:cs typeface="Arial Unicode MS"/>
              </a:rPr>
              <a:t> </a:t>
            </a:r>
            <a:r>
              <a:rPr dirty="0" sz="1200" spc="105">
                <a:latin typeface="Arial Unicode MS"/>
                <a:cs typeface="Arial Unicode MS"/>
              </a:rPr>
              <a:t>15</a:t>
            </a:r>
            <a:r>
              <a:rPr dirty="0" sz="1200" spc="65">
                <a:latin typeface="Arial Unicode MS"/>
                <a:cs typeface="Arial Unicode MS"/>
              </a:rPr>
              <a:t> </a:t>
            </a:r>
            <a:r>
              <a:rPr dirty="0" sz="1200">
                <a:latin typeface="Arial Unicode MS"/>
                <a:cs typeface="Arial Unicode MS"/>
              </a:rPr>
              <a:t>か所の</a:t>
            </a:r>
            <a:r>
              <a:rPr dirty="0" sz="1200" spc="-25">
                <a:latin typeface="Arial Unicode MS"/>
                <a:cs typeface="Arial Unicode MS"/>
              </a:rPr>
              <a:t>開</a:t>
            </a:r>
            <a:r>
              <a:rPr dirty="0" sz="1200">
                <a:latin typeface="Arial Unicode MS"/>
                <a:cs typeface="Arial Unicode MS"/>
              </a:rPr>
              <a:t>設が完了したことや、土砂災害警戒情報の継続、</a:t>
            </a:r>
            <a:r>
              <a:rPr dirty="0" sz="1200" spc="114">
                <a:latin typeface="Arial Unicode MS"/>
                <a:cs typeface="Arial Unicode MS"/>
              </a:rPr>
              <a:t>6</a:t>
            </a:r>
            <a:r>
              <a:rPr dirty="0" sz="1200" spc="65">
                <a:latin typeface="Arial Unicode MS"/>
                <a:cs typeface="Arial Unicode MS"/>
              </a:rPr>
              <a:t> </a:t>
            </a:r>
            <a:r>
              <a:rPr dirty="0" sz="1200">
                <a:latin typeface="Arial Unicode MS"/>
                <a:cs typeface="Arial Unicode MS"/>
              </a:rPr>
              <a:t>時</a:t>
            </a:r>
            <a:endParaRPr sz="1200">
              <a:latin typeface="Arial Unicode MS"/>
              <a:cs typeface="Arial Unicode MS"/>
            </a:endParaRPr>
          </a:p>
          <a:p>
            <a:pPr marL="12700" marR="5080">
              <a:lnSpc>
                <a:spcPct val="125000"/>
              </a:lnSpc>
            </a:pPr>
            <a:r>
              <a:rPr dirty="0" sz="1200">
                <a:latin typeface="Arial Unicode MS"/>
                <a:cs typeface="Arial Unicode MS"/>
              </a:rPr>
              <a:t>以降に降雨がピークを迎える予報がされていたことから、</a:t>
            </a:r>
            <a:r>
              <a:rPr dirty="0" sz="1200" spc="114">
                <a:latin typeface="Arial Unicode MS"/>
                <a:cs typeface="Arial Unicode MS"/>
              </a:rPr>
              <a:t>4</a:t>
            </a:r>
            <a:r>
              <a:rPr dirty="0" sz="1200" spc="-35">
                <a:latin typeface="Arial Unicode MS"/>
                <a:cs typeface="Arial Unicode MS"/>
              </a:rPr>
              <a:t> </a:t>
            </a:r>
            <a:r>
              <a:rPr dirty="0" sz="1200">
                <a:latin typeface="Arial Unicode MS"/>
                <a:cs typeface="Arial Unicode MS"/>
              </a:rPr>
              <a:t>時</a:t>
            </a:r>
            <a:r>
              <a:rPr dirty="0" sz="1200" spc="-45">
                <a:latin typeface="Arial Unicode MS"/>
                <a:cs typeface="Arial Unicode MS"/>
              </a:rPr>
              <a:t> </a:t>
            </a:r>
            <a:r>
              <a:rPr dirty="0" sz="1200" spc="114">
                <a:latin typeface="Arial Unicode MS"/>
                <a:cs typeface="Arial Unicode MS"/>
              </a:rPr>
              <a:t>32</a:t>
            </a:r>
            <a:r>
              <a:rPr dirty="0" sz="1200" spc="-35">
                <a:latin typeface="Arial Unicode MS"/>
                <a:cs typeface="Arial Unicode MS"/>
              </a:rPr>
              <a:t> </a:t>
            </a:r>
            <a:r>
              <a:rPr dirty="0" sz="1200">
                <a:latin typeface="Arial Unicode MS"/>
                <a:cs typeface="Arial Unicode MS"/>
              </a:rPr>
              <a:t>分に警戒レベル</a:t>
            </a:r>
            <a:r>
              <a:rPr dirty="0" sz="1200" spc="-40">
                <a:latin typeface="Arial Unicode MS"/>
                <a:cs typeface="Arial Unicode MS"/>
              </a:rPr>
              <a:t> </a:t>
            </a:r>
            <a:r>
              <a:rPr dirty="0" sz="1200" spc="114">
                <a:latin typeface="Arial Unicode MS"/>
                <a:cs typeface="Arial Unicode MS"/>
              </a:rPr>
              <a:t>4</a:t>
            </a:r>
            <a:r>
              <a:rPr dirty="0" sz="1200" spc="-35">
                <a:latin typeface="Arial Unicode MS"/>
                <a:cs typeface="Arial Unicode MS"/>
              </a:rPr>
              <a:t> </a:t>
            </a:r>
            <a:r>
              <a:rPr dirty="0" sz="1200">
                <a:latin typeface="Arial Unicode MS"/>
                <a:cs typeface="Arial Unicode MS"/>
              </a:rPr>
              <a:t>避</a:t>
            </a:r>
            <a:r>
              <a:rPr dirty="0" sz="1200" spc="-25">
                <a:latin typeface="Arial Unicode MS"/>
                <a:cs typeface="Arial Unicode MS"/>
              </a:rPr>
              <a:t>難</a:t>
            </a:r>
            <a:r>
              <a:rPr dirty="0" sz="1200">
                <a:latin typeface="Arial Unicode MS"/>
                <a:cs typeface="Arial Unicode MS"/>
              </a:rPr>
              <a:t>指示を発 令した。</a:t>
            </a:r>
            <a:endParaRPr sz="1200">
              <a:latin typeface="Arial Unicode MS"/>
              <a:cs typeface="Arial Unicode MS"/>
            </a:endParaRPr>
          </a:p>
        </p:txBody>
      </p:sp>
      <p:grpSp>
        <p:nvGrpSpPr>
          <p:cNvPr id="3" name="object 3"/>
          <p:cNvGrpSpPr/>
          <p:nvPr/>
        </p:nvGrpSpPr>
        <p:grpSpPr>
          <a:xfrm>
            <a:off x="483536" y="506092"/>
            <a:ext cx="6457315" cy="3837304"/>
            <a:chOff x="483536" y="506092"/>
            <a:chExt cx="6457315" cy="3837304"/>
          </a:xfrm>
        </p:grpSpPr>
        <p:pic>
          <p:nvPicPr>
            <p:cNvPr id="4" name="object 4"/>
            <p:cNvPicPr/>
            <p:nvPr/>
          </p:nvPicPr>
          <p:blipFill>
            <a:blip r:embed="rId2" cstate="print"/>
            <a:stretch>
              <a:fillRect/>
            </a:stretch>
          </p:blipFill>
          <p:spPr>
            <a:xfrm>
              <a:off x="483536" y="1372506"/>
              <a:ext cx="3855238" cy="2970842"/>
            </a:xfrm>
            <a:prstGeom prst="rect">
              <a:avLst/>
            </a:prstGeom>
          </p:spPr>
        </p:pic>
        <p:pic>
          <p:nvPicPr>
            <p:cNvPr id="5" name="object 5"/>
            <p:cNvPicPr/>
            <p:nvPr/>
          </p:nvPicPr>
          <p:blipFill>
            <a:blip r:embed="rId3" cstate="print"/>
            <a:stretch>
              <a:fillRect/>
            </a:stretch>
          </p:blipFill>
          <p:spPr>
            <a:xfrm>
              <a:off x="483536" y="506092"/>
              <a:ext cx="3250369" cy="866414"/>
            </a:xfrm>
            <a:prstGeom prst="rect">
              <a:avLst/>
            </a:prstGeom>
          </p:spPr>
        </p:pic>
        <p:pic>
          <p:nvPicPr>
            <p:cNvPr id="6" name="object 6"/>
            <p:cNvPicPr/>
            <p:nvPr/>
          </p:nvPicPr>
          <p:blipFill>
            <a:blip r:embed="rId4" cstate="print"/>
            <a:stretch>
              <a:fillRect/>
            </a:stretch>
          </p:blipFill>
          <p:spPr>
            <a:xfrm>
              <a:off x="3733906" y="534917"/>
              <a:ext cx="3206525" cy="1874230"/>
            </a:xfrm>
            <a:prstGeom prst="rect">
              <a:avLst/>
            </a:prstGeom>
          </p:spPr>
        </p:pic>
        <p:sp>
          <p:nvSpPr>
            <p:cNvPr id="7" name="object 7"/>
            <p:cNvSpPr/>
            <p:nvPr/>
          </p:nvSpPr>
          <p:spPr>
            <a:xfrm>
              <a:off x="3733906" y="2409149"/>
              <a:ext cx="3206750" cy="401955"/>
            </a:xfrm>
            <a:custGeom>
              <a:avLst/>
              <a:gdLst/>
              <a:ahLst/>
              <a:cxnLst/>
              <a:rect l="l" t="t" r="r" b="b"/>
              <a:pathLst>
                <a:path w="3206750" h="401955">
                  <a:moveTo>
                    <a:pt x="3206525" y="0"/>
                  </a:moveTo>
                  <a:lnTo>
                    <a:pt x="0" y="0"/>
                  </a:lnTo>
                  <a:lnTo>
                    <a:pt x="0" y="401896"/>
                  </a:lnTo>
                  <a:lnTo>
                    <a:pt x="3206525" y="401896"/>
                  </a:lnTo>
                  <a:lnTo>
                    <a:pt x="3206525" y="0"/>
                  </a:lnTo>
                  <a:close/>
                </a:path>
              </a:pathLst>
            </a:custGeom>
            <a:solidFill>
              <a:srgbClr val="FFFF00"/>
            </a:solidFill>
          </p:spPr>
          <p:txBody>
            <a:bodyPr wrap="square" lIns="0" tIns="0" rIns="0" bIns="0" rtlCol="0"/>
            <a:lstStyle/>
            <a:p/>
          </p:txBody>
        </p:sp>
      </p:grpSp>
      <p:sp>
        <p:nvSpPr>
          <p:cNvPr id="8" name="object 8"/>
          <p:cNvSpPr txBox="1"/>
          <p:nvPr/>
        </p:nvSpPr>
        <p:spPr>
          <a:xfrm>
            <a:off x="3778069" y="2417375"/>
            <a:ext cx="2856865" cy="368935"/>
          </a:xfrm>
          <a:prstGeom prst="rect">
            <a:avLst/>
          </a:prstGeom>
        </p:spPr>
        <p:txBody>
          <a:bodyPr wrap="square" lIns="0" tIns="15240" rIns="0" bIns="0" rtlCol="0" vert="horz">
            <a:spAutoFit/>
          </a:bodyPr>
          <a:lstStyle/>
          <a:p>
            <a:pPr marL="12700">
              <a:lnSpc>
                <a:spcPct val="100000"/>
              </a:lnSpc>
              <a:spcBef>
                <a:spcPts val="120"/>
              </a:spcBef>
            </a:pPr>
            <a:r>
              <a:rPr dirty="0" sz="1100">
                <a:latin typeface="UD デジタル 教科書体 NP-R"/>
                <a:cs typeface="UD デジタル 教科書体 NP-R"/>
              </a:rPr>
              <a:t>7</a:t>
            </a:r>
            <a:r>
              <a:rPr dirty="0" sz="1100" spc="15">
                <a:latin typeface="UD デジタル 教科書体 NP-R"/>
                <a:cs typeface="UD デジタル 教科書体 NP-R"/>
              </a:rPr>
              <a:t>月</a:t>
            </a:r>
            <a:r>
              <a:rPr dirty="0" sz="1100">
                <a:latin typeface="UD デジタル 教科書体 NP-R"/>
                <a:cs typeface="UD デジタル 教科書体 NP-R"/>
              </a:rPr>
              <a:t>3</a:t>
            </a:r>
            <a:r>
              <a:rPr dirty="0" sz="1100" spc="15">
                <a:latin typeface="UD デジタル 教科書体 NP-R"/>
                <a:cs typeface="UD デジタル 教科書体 NP-R"/>
              </a:rPr>
              <a:t>日（土）午前</a:t>
            </a:r>
            <a:r>
              <a:rPr dirty="0" sz="1100">
                <a:latin typeface="UD デジタル 教科書体 NP-R"/>
                <a:cs typeface="UD デジタル 教科書体 NP-R"/>
              </a:rPr>
              <a:t>3</a:t>
            </a:r>
            <a:r>
              <a:rPr dirty="0" sz="1100" spc="15">
                <a:latin typeface="UD デジタル 教科書体 NP-R"/>
                <a:cs typeface="UD デジタル 教科書体 NP-R"/>
              </a:rPr>
              <a:t>時</a:t>
            </a:r>
            <a:r>
              <a:rPr dirty="0" sz="1100">
                <a:latin typeface="UD デジタル 教科書体 NP-R"/>
                <a:cs typeface="UD デジタル 教科書体 NP-R"/>
              </a:rPr>
              <a:t>20</a:t>
            </a:r>
            <a:r>
              <a:rPr dirty="0" sz="1100" spc="15">
                <a:latin typeface="UD デジタル 教科書体 NP-R"/>
                <a:cs typeface="UD デジタル 教科書体 NP-R"/>
              </a:rPr>
              <a:t>分の</a:t>
            </a:r>
            <a:r>
              <a:rPr dirty="0" sz="1100">
                <a:latin typeface="UD デジタル 教科書体 NP-R"/>
                <a:cs typeface="UD デジタル 教科書体 NP-R"/>
              </a:rPr>
              <a:t>3</a:t>
            </a:r>
            <a:r>
              <a:rPr dirty="0" sz="1100" spc="15">
                <a:latin typeface="UD デジタル 教科書体 NP-R"/>
                <a:cs typeface="UD デジタル 教科書体 NP-R"/>
              </a:rPr>
              <a:t>時間解析雨量</a:t>
            </a:r>
            <a:endParaRPr sz="1100">
              <a:latin typeface="UD デジタル 教科書体 NP-R"/>
              <a:cs typeface="UD デジタル 教科書体 NP-R"/>
            </a:endParaRPr>
          </a:p>
          <a:p>
            <a:pPr marL="12700">
              <a:lnSpc>
                <a:spcPct val="100000"/>
              </a:lnSpc>
              <a:spcBef>
                <a:spcPts val="35"/>
              </a:spcBef>
            </a:pPr>
            <a:r>
              <a:rPr dirty="0" sz="1100" spc="15">
                <a:latin typeface="UD デジタル 教科書体 NP-R"/>
                <a:cs typeface="UD デジタル 教科書体 NP-R"/>
              </a:rPr>
              <a:t>（出典ウェザーマップ）</a:t>
            </a:r>
            <a:endParaRPr sz="1100">
              <a:latin typeface="UD デジタル 教科書体 NP-R"/>
              <a:cs typeface="UD デジタル 教科書体 NP-R"/>
            </a:endParaRPr>
          </a:p>
        </p:txBody>
      </p:sp>
      <p:grpSp>
        <p:nvGrpSpPr>
          <p:cNvPr id="9" name="object 9"/>
          <p:cNvGrpSpPr/>
          <p:nvPr/>
        </p:nvGrpSpPr>
        <p:grpSpPr>
          <a:xfrm>
            <a:off x="5467840" y="1707278"/>
            <a:ext cx="1501140" cy="2527300"/>
            <a:chOff x="5467840" y="1707278"/>
            <a:chExt cx="1501140" cy="2527300"/>
          </a:xfrm>
        </p:grpSpPr>
        <p:sp>
          <p:nvSpPr>
            <p:cNvPr id="10" name="object 10"/>
            <p:cNvSpPr/>
            <p:nvPr/>
          </p:nvSpPr>
          <p:spPr>
            <a:xfrm>
              <a:off x="5534108" y="1711228"/>
              <a:ext cx="184785" cy="320040"/>
            </a:xfrm>
            <a:custGeom>
              <a:avLst/>
              <a:gdLst/>
              <a:ahLst/>
              <a:cxnLst/>
              <a:rect l="l" t="t" r="r" b="b"/>
              <a:pathLst>
                <a:path w="184785" h="320039">
                  <a:moveTo>
                    <a:pt x="97108" y="0"/>
                  </a:moveTo>
                  <a:lnTo>
                    <a:pt x="0" y="87175"/>
                  </a:lnTo>
                  <a:lnTo>
                    <a:pt x="46071" y="89656"/>
                  </a:lnTo>
                  <a:lnTo>
                    <a:pt x="33953" y="314622"/>
                  </a:lnTo>
                  <a:lnTo>
                    <a:pt x="126099" y="319585"/>
                  </a:lnTo>
                  <a:lnTo>
                    <a:pt x="138217" y="94620"/>
                  </a:lnTo>
                  <a:lnTo>
                    <a:pt x="184289" y="97101"/>
                  </a:lnTo>
                  <a:lnTo>
                    <a:pt x="97108" y="0"/>
                  </a:lnTo>
                  <a:close/>
                </a:path>
              </a:pathLst>
            </a:custGeom>
            <a:solidFill>
              <a:srgbClr val="FF0000"/>
            </a:solidFill>
          </p:spPr>
          <p:txBody>
            <a:bodyPr wrap="square" lIns="0" tIns="0" rIns="0" bIns="0" rtlCol="0"/>
            <a:lstStyle/>
            <a:p/>
          </p:txBody>
        </p:sp>
        <p:sp>
          <p:nvSpPr>
            <p:cNvPr id="11" name="object 11"/>
            <p:cNvSpPr/>
            <p:nvPr/>
          </p:nvSpPr>
          <p:spPr>
            <a:xfrm>
              <a:off x="5534109" y="1711227"/>
              <a:ext cx="184785" cy="320040"/>
            </a:xfrm>
            <a:custGeom>
              <a:avLst/>
              <a:gdLst/>
              <a:ahLst/>
              <a:cxnLst/>
              <a:rect l="l" t="t" r="r" b="b"/>
              <a:pathLst>
                <a:path w="184785" h="320039">
                  <a:moveTo>
                    <a:pt x="33953" y="314623"/>
                  </a:moveTo>
                  <a:lnTo>
                    <a:pt x="46072" y="89657"/>
                  </a:lnTo>
                  <a:lnTo>
                    <a:pt x="0" y="87176"/>
                  </a:lnTo>
                  <a:lnTo>
                    <a:pt x="97108" y="0"/>
                  </a:lnTo>
                  <a:lnTo>
                    <a:pt x="184290" y="97102"/>
                  </a:lnTo>
                  <a:lnTo>
                    <a:pt x="138217" y="94620"/>
                  </a:lnTo>
                  <a:lnTo>
                    <a:pt x="126099" y="319586"/>
                  </a:lnTo>
                  <a:lnTo>
                    <a:pt x="33953" y="314623"/>
                  </a:lnTo>
                  <a:close/>
                </a:path>
              </a:pathLst>
            </a:custGeom>
            <a:ln w="7897">
              <a:solidFill>
                <a:srgbClr val="2F528F"/>
              </a:solidFill>
            </a:ln>
          </p:spPr>
          <p:txBody>
            <a:bodyPr wrap="square" lIns="0" tIns="0" rIns="0" bIns="0" rtlCol="0"/>
            <a:lstStyle/>
            <a:p/>
          </p:txBody>
        </p:sp>
        <p:pic>
          <p:nvPicPr>
            <p:cNvPr id="12" name="object 12"/>
            <p:cNvPicPr/>
            <p:nvPr/>
          </p:nvPicPr>
          <p:blipFill>
            <a:blip r:embed="rId5" cstate="print"/>
            <a:stretch>
              <a:fillRect/>
            </a:stretch>
          </p:blipFill>
          <p:spPr>
            <a:xfrm>
              <a:off x="5467840" y="2687100"/>
              <a:ext cx="1500521" cy="1547191"/>
            </a:xfrm>
            <a:prstGeom prst="rect">
              <a:avLst/>
            </a:prstGeom>
          </p:spPr>
        </p:pic>
      </p:grpSp>
      <p:sp>
        <p:nvSpPr>
          <p:cNvPr id="13" name="object 13"/>
          <p:cNvSpPr txBox="1"/>
          <p:nvPr/>
        </p:nvSpPr>
        <p:spPr>
          <a:xfrm>
            <a:off x="2915827" y="3836245"/>
            <a:ext cx="1351280" cy="401955"/>
          </a:xfrm>
          <a:prstGeom prst="rect">
            <a:avLst/>
          </a:prstGeom>
          <a:solidFill>
            <a:srgbClr val="FFFF00"/>
          </a:solidFill>
        </p:spPr>
        <p:txBody>
          <a:bodyPr wrap="square" lIns="0" tIns="23495" rIns="0" bIns="0" rtlCol="0" vert="horz">
            <a:spAutoFit/>
          </a:bodyPr>
          <a:lstStyle/>
          <a:p>
            <a:pPr marL="56515">
              <a:lnSpc>
                <a:spcPct val="100000"/>
              </a:lnSpc>
              <a:spcBef>
                <a:spcPts val="185"/>
              </a:spcBef>
            </a:pPr>
            <a:r>
              <a:rPr dirty="0" sz="1100" spc="15">
                <a:latin typeface="UD デジタル 教科書体 NP-R"/>
                <a:cs typeface="UD デジタル 教科書体 NP-R"/>
              </a:rPr>
              <a:t>気象庁</a:t>
            </a:r>
            <a:endParaRPr sz="1100">
              <a:latin typeface="UD デジタル 教科書体 NP-R"/>
              <a:cs typeface="UD デジタル 教科書体 NP-R"/>
            </a:endParaRPr>
          </a:p>
          <a:p>
            <a:pPr marL="56515">
              <a:lnSpc>
                <a:spcPct val="100000"/>
              </a:lnSpc>
              <a:spcBef>
                <a:spcPts val="35"/>
              </a:spcBef>
            </a:pPr>
            <a:r>
              <a:rPr dirty="0" sz="1100" spc="15">
                <a:latin typeface="UD デジタル 教科書体 NP-R"/>
                <a:cs typeface="UD デジタル 教科書体 NP-R"/>
              </a:rPr>
              <a:t>レー</a:t>
            </a:r>
            <a:r>
              <a:rPr dirty="0" sz="1100" spc="-55">
                <a:latin typeface="UD デジタル 教科書体 NP-R"/>
                <a:cs typeface="UD デジタル 教科書体 NP-R"/>
              </a:rPr>
              <a:t>ダ</a:t>
            </a:r>
            <a:r>
              <a:rPr dirty="0" sz="1100" spc="-95">
                <a:latin typeface="UD デジタル 教科書体 NP-R"/>
                <a:cs typeface="UD デジタル 教科書体 NP-R"/>
              </a:rPr>
              <a:t>ー</a:t>
            </a:r>
            <a:r>
              <a:rPr dirty="0" sz="1100" spc="15">
                <a:latin typeface="UD デジタル 教科書体 NP-R"/>
                <a:cs typeface="UD デジタル 教科書体 NP-R"/>
              </a:rPr>
              <a:t>アメダス</a:t>
            </a:r>
            <a:endParaRPr sz="1100">
              <a:latin typeface="UD デジタル 教科書体 NP-R"/>
              <a:cs typeface="UD デジタル 教科書体 NP-R"/>
            </a:endParaRPr>
          </a:p>
        </p:txBody>
      </p:sp>
      <p:grpSp>
        <p:nvGrpSpPr>
          <p:cNvPr id="14" name="object 14"/>
          <p:cNvGrpSpPr/>
          <p:nvPr/>
        </p:nvGrpSpPr>
        <p:grpSpPr>
          <a:xfrm>
            <a:off x="443866" y="4422139"/>
            <a:ext cx="6515100" cy="3862070"/>
            <a:chOff x="443866" y="4422139"/>
            <a:chExt cx="6515100" cy="3862070"/>
          </a:xfrm>
        </p:grpSpPr>
        <p:sp>
          <p:nvSpPr>
            <p:cNvPr id="15" name="object 15"/>
            <p:cNvSpPr/>
            <p:nvPr/>
          </p:nvSpPr>
          <p:spPr>
            <a:xfrm>
              <a:off x="443866" y="4422139"/>
              <a:ext cx="6515100" cy="3862070"/>
            </a:xfrm>
            <a:custGeom>
              <a:avLst/>
              <a:gdLst/>
              <a:ahLst/>
              <a:cxnLst/>
              <a:rect l="l" t="t" r="r" b="b"/>
              <a:pathLst>
                <a:path w="6515100" h="3862070">
                  <a:moveTo>
                    <a:pt x="6515100" y="0"/>
                  </a:moveTo>
                  <a:lnTo>
                    <a:pt x="0" y="0"/>
                  </a:lnTo>
                  <a:lnTo>
                    <a:pt x="0" y="3862070"/>
                  </a:lnTo>
                  <a:lnTo>
                    <a:pt x="6515100" y="3862070"/>
                  </a:lnTo>
                  <a:lnTo>
                    <a:pt x="6515100" y="0"/>
                  </a:lnTo>
                  <a:close/>
                </a:path>
              </a:pathLst>
            </a:custGeom>
            <a:solidFill>
              <a:srgbClr val="FFFFFF"/>
            </a:solidFill>
          </p:spPr>
          <p:txBody>
            <a:bodyPr wrap="square" lIns="0" tIns="0" rIns="0" bIns="0" rtlCol="0"/>
            <a:lstStyle/>
            <a:p/>
          </p:txBody>
        </p:sp>
        <p:pic>
          <p:nvPicPr>
            <p:cNvPr id="16" name="object 16"/>
            <p:cNvPicPr/>
            <p:nvPr/>
          </p:nvPicPr>
          <p:blipFill>
            <a:blip r:embed="rId6" cstate="print"/>
            <a:stretch>
              <a:fillRect/>
            </a:stretch>
          </p:blipFill>
          <p:spPr>
            <a:xfrm>
              <a:off x="4830747" y="4846698"/>
              <a:ext cx="2023206" cy="3068519"/>
            </a:xfrm>
            <a:prstGeom prst="rect">
              <a:avLst/>
            </a:prstGeom>
          </p:spPr>
        </p:pic>
        <p:pic>
          <p:nvPicPr>
            <p:cNvPr id="17" name="object 17"/>
            <p:cNvPicPr/>
            <p:nvPr/>
          </p:nvPicPr>
          <p:blipFill>
            <a:blip r:embed="rId7" cstate="print"/>
            <a:stretch>
              <a:fillRect/>
            </a:stretch>
          </p:blipFill>
          <p:spPr>
            <a:xfrm>
              <a:off x="510390" y="4846698"/>
              <a:ext cx="2039908" cy="3068519"/>
            </a:xfrm>
            <a:prstGeom prst="rect">
              <a:avLst/>
            </a:prstGeom>
          </p:spPr>
        </p:pic>
        <p:pic>
          <p:nvPicPr>
            <p:cNvPr id="18" name="object 18"/>
            <p:cNvPicPr/>
            <p:nvPr/>
          </p:nvPicPr>
          <p:blipFill>
            <a:blip r:embed="rId8" cstate="print"/>
            <a:stretch>
              <a:fillRect/>
            </a:stretch>
          </p:blipFill>
          <p:spPr>
            <a:xfrm>
              <a:off x="2674697" y="4846696"/>
              <a:ext cx="2041093" cy="3068519"/>
            </a:xfrm>
            <a:prstGeom prst="rect">
              <a:avLst/>
            </a:prstGeom>
          </p:spPr>
        </p:pic>
      </p:grpSp>
      <p:sp>
        <p:nvSpPr>
          <p:cNvPr id="19" name="object 19"/>
          <p:cNvSpPr txBox="1"/>
          <p:nvPr/>
        </p:nvSpPr>
        <p:spPr>
          <a:xfrm>
            <a:off x="783313" y="4192768"/>
            <a:ext cx="6059170" cy="511175"/>
          </a:xfrm>
          <a:prstGeom prst="rect">
            <a:avLst/>
          </a:prstGeom>
        </p:spPr>
        <p:txBody>
          <a:bodyPr wrap="square" lIns="0" tIns="42545" rIns="0" bIns="0" rtlCol="0" vert="horz">
            <a:spAutoFit/>
          </a:bodyPr>
          <a:lstStyle/>
          <a:p>
            <a:pPr marL="27940">
              <a:lnSpc>
                <a:spcPct val="100000"/>
              </a:lnSpc>
              <a:spcBef>
                <a:spcPts val="335"/>
              </a:spcBef>
            </a:pPr>
            <a:r>
              <a:rPr dirty="0" sz="750" spc="-10">
                <a:solidFill>
                  <a:srgbClr val="898989"/>
                </a:solidFill>
                <a:latin typeface="游ゴシック"/>
                <a:cs typeface="游ゴシック"/>
              </a:rPr>
              <a:t>2021/12/19</a:t>
            </a:r>
            <a:endParaRPr sz="750">
              <a:latin typeface="游ゴシック"/>
              <a:cs typeface="游ゴシック"/>
            </a:endParaRPr>
          </a:p>
          <a:p>
            <a:pPr marL="12700">
              <a:lnSpc>
                <a:spcPct val="100000"/>
              </a:lnSpc>
              <a:spcBef>
                <a:spcPts val="585"/>
              </a:spcBef>
            </a:pPr>
            <a:r>
              <a:rPr dirty="0" sz="1750" spc="5">
                <a:latin typeface="Arial Unicode MS"/>
                <a:cs typeface="Arial Unicode MS"/>
              </a:rPr>
              <a:t>高解像度気象衛星ひまわりが捉えた「前線への暖気の流入」</a:t>
            </a:r>
            <a:endParaRPr sz="1750">
              <a:latin typeface="Arial Unicode MS"/>
              <a:cs typeface="Arial Unicode MS"/>
            </a:endParaRPr>
          </a:p>
        </p:txBody>
      </p:sp>
      <p:sp>
        <p:nvSpPr>
          <p:cNvPr id="20" name="object 20"/>
          <p:cNvSpPr txBox="1"/>
          <p:nvPr/>
        </p:nvSpPr>
        <p:spPr>
          <a:xfrm>
            <a:off x="3695244" y="7401954"/>
            <a:ext cx="511809" cy="232410"/>
          </a:xfrm>
          <a:prstGeom prst="rect">
            <a:avLst/>
          </a:prstGeom>
          <a:solidFill>
            <a:srgbClr val="FFFF00"/>
          </a:solidFill>
        </p:spPr>
        <p:txBody>
          <a:bodyPr wrap="square" lIns="0" tIns="25400" rIns="0" bIns="0" rtlCol="0" vert="horz">
            <a:spAutoFit/>
          </a:bodyPr>
          <a:lstStyle/>
          <a:p>
            <a:pPr marL="111760">
              <a:lnSpc>
                <a:spcPct val="100000"/>
              </a:lnSpc>
              <a:spcBef>
                <a:spcPts val="200"/>
              </a:spcBef>
            </a:pPr>
            <a:r>
              <a:rPr dirty="0" sz="1100" spc="30" b="1">
                <a:solidFill>
                  <a:srgbClr val="FF0000"/>
                </a:solidFill>
                <a:latin typeface="游ゴシック"/>
                <a:cs typeface="游ゴシック"/>
              </a:rPr>
              <a:t>暖気</a:t>
            </a:r>
            <a:endParaRPr sz="1100">
              <a:latin typeface="游ゴシック"/>
              <a:cs typeface="游ゴシック"/>
            </a:endParaRPr>
          </a:p>
        </p:txBody>
      </p:sp>
      <p:sp>
        <p:nvSpPr>
          <p:cNvPr id="21" name="object 21"/>
          <p:cNvSpPr txBox="1"/>
          <p:nvPr/>
        </p:nvSpPr>
        <p:spPr>
          <a:xfrm>
            <a:off x="5842349" y="7401954"/>
            <a:ext cx="511809" cy="232410"/>
          </a:xfrm>
          <a:prstGeom prst="rect">
            <a:avLst/>
          </a:prstGeom>
          <a:solidFill>
            <a:srgbClr val="FFFF00"/>
          </a:solidFill>
        </p:spPr>
        <p:txBody>
          <a:bodyPr wrap="square" lIns="0" tIns="25400" rIns="0" bIns="0" rtlCol="0" vert="horz">
            <a:spAutoFit/>
          </a:bodyPr>
          <a:lstStyle/>
          <a:p>
            <a:pPr marL="111760">
              <a:lnSpc>
                <a:spcPct val="100000"/>
              </a:lnSpc>
              <a:spcBef>
                <a:spcPts val="200"/>
              </a:spcBef>
            </a:pPr>
            <a:r>
              <a:rPr dirty="0" sz="1100" spc="30" b="1">
                <a:solidFill>
                  <a:srgbClr val="FF0000"/>
                </a:solidFill>
                <a:latin typeface="游ゴシック"/>
                <a:cs typeface="游ゴシック"/>
              </a:rPr>
              <a:t>暖気</a:t>
            </a:r>
            <a:endParaRPr sz="1100">
              <a:latin typeface="游ゴシック"/>
              <a:cs typeface="游ゴシック"/>
            </a:endParaRPr>
          </a:p>
        </p:txBody>
      </p:sp>
      <p:sp>
        <p:nvSpPr>
          <p:cNvPr id="22" name="object 22"/>
          <p:cNvSpPr txBox="1"/>
          <p:nvPr/>
        </p:nvSpPr>
        <p:spPr>
          <a:xfrm>
            <a:off x="1530344" y="7348082"/>
            <a:ext cx="511809" cy="232410"/>
          </a:xfrm>
          <a:prstGeom prst="rect">
            <a:avLst/>
          </a:prstGeom>
          <a:solidFill>
            <a:srgbClr val="FFFF00"/>
          </a:solidFill>
        </p:spPr>
        <p:txBody>
          <a:bodyPr wrap="square" lIns="0" tIns="23495" rIns="0" bIns="0" rtlCol="0" vert="horz">
            <a:spAutoFit/>
          </a:bodyPr>
          <a:lstStyle/>
          <a:p>
            <a:pPr marL="111760">
              <a:lnSpc>
                <a:spcPct val="100000"/>
              </a:lnSpc>
              <a:spcBef>
                <a:spcPts val="185"/>
              </a:spcBef>
            </a:pPr>
            <a:r>
              <a:rPr dirty="0" sz="1100" spc="30" b="1">
                <a:solidFill>
                  <a:srgbClr val="FF0000"/>
                </a:solidFill>
                <a:latin typeface="游ゴシック"/>
                <a:cs typeface="游ゴシック"/>
              </a:rPr>
              <a:t>暖気</a:t>
            </a:r>
            <a:endParaRPr sz="1100">
              <a:latin typeface="游ゴシック"/>
              <a:cs typeface="游ゴシック"/>
            </a:endParaRPr>
          </a:p>
        </p:txBody>
      </p:sp>
      <p:sp>
        <p:nvSpPr>
          <p:cNvPr id="23" name="object 23"/>
          <p:cNvSpPr txBox="1"/>
          <p:nvPr/>
        </p:nvSpPr>
        <p:spPr>
          <a:xfrm>
            <a:off x="813370" y="5749893"/>
            <a:ext cx="511809" cy="232410"/>
          </a:xfrm>
          <a:prstGeom prst="rect">
            <a:avLst/>
          </a:prstGeom>
          <a:solidFill>
            <a:srgbClr val="92D050"/>
          </a:solidFill>
          <a:ln w="7980">
            <a:solidFill>
              <a:srgbClr val="002060"/>
            </a:solidFill>
          </a:ln>
        </p:spPr>
        <p:txBody>
          <a:bodyPr wrap="square" lIns="0" tIns="24130" rIns="0" bIns="0" rtlCol="0" vert="horz">
            <a:spAutoFit/>
          </a:bodyPr>
          <a:lstStyle/>
          <a:p>
            <a:pPr marL="111760">
              <a:lnSpc>
                <a:spcPct val="100000"/>
              </a:lnSpc>
              <a:spcBef>
                <a:spcPts val="190"/>
              </a:spcBef>
            </a:pPr>
            <a:r>
              <a:rPr dirty="0" sz="1100" spc="30" b="1">
                <a:solidFill>
                  <a:srgbClr val="002060"/>
                </a:solidFill>
                <a:latin typeface="游ゴシック"/>
                <a:cs typeface="游ゴシック"/>
              </a:rPr>
              <a:t>寒気</a:t>
            </a:r>
            <a:endParaRPr sz="1100">
              <a:latin typeface="游ゴシック"/>
              <a:cs typeface="游ゴシック"/>
            </a:endParaRPr>
          </a:p>
        </p:txBody>
      </p:sp>
      <p:sp>
        <p:nvSpPr>
          <p:cNvPr id="24" name="object 24"/>
          <p:cNvSpPr txBox="1"/>
          <p:nvPr/>
        </p:nvSpPr>
        <p:spPr>
          <a:xfrm>
            <a:off x="3183493" y="5756446"/>
            <a:ext cx="511809" cy="232410"/>
          </a:xfrm>
          <a:prstGeom prst="rect">
            <a:avLst/>
          </a:prstGeom>
          <a:solidFill>
            <a:srgbClr val="92D050"/>
          </a:solidFill>
          <a:ln w="7980">
            <a:solidFill>
              <a:srgbClr val="002060"/>
            </a:solidFill>
          </a:ln>
        </p:spPr>
        <p:txBody>
          <a:bodyPr wrap="square" lIns="0" tIns="25400" rIns="0" bIns="0" rtlCol="0" vert="horz">
            <a:spAutoFit/>
          </a:bodyPr>
          <a:lstStyle/>
          <a:p>
            <a:pPr marL="111760">
              <a:lnSpc>
                <a:spcPct val="100000"/>
              </a:lnSpc>
              <a:spcBef>
                <a:spcPts val="200"/>
              </a:spcBef>
            </a:pPr>
            <a:r>
              <a:rPr dirty="0" sz="1100" spc="30" b="1">
                <a:solidFill>
                  <a:srgbClr val="002060"/>
                </a:solidFill>
                <a:latin typeface="游ゴシック"/>
                <a:cs typeface="游ゴシック"/>
              </a:rPr>
              <a:t>寒気</a:t>
            </a:r>
            <a:endParaRPr sz="1100">
              <a:latin typeface="游ゴシック"/>
              <a:cs typeface="游ゴシック"/>
            </a:endParaRPr>
          </a:p>
        </p:txBody>
      </p:sp>
      <p:sp>
        <p:nvSpPr>
          <p:cNvPr id="25" name="object 25"/>
          <p:cNvSpPr txBox="1"/>
          <p:nvPr/>
        </p:nvSpPr>
        <p:spPr>
          <a:xfrm>
            <a:off x="5295235" y="5981990"/>
            <a:ext cx="511809" cy="232410"/>
          </a:xfrm>
          <a:prstGeom prst="rect">
            <a:avLst/>
          </a:prstGeom>
          <a:solidFill>
            <a:srgbClr val="92D050"/>
          </a:solidFill>
          <a:ln w="7980">
            <a:solidFill>
              <a:srgbClr val="002060"/>
            </a:solidFill>
          </a:ln>
        </p:spPr>
        <p:txBody>
          <a:bodyPr wrap="square" lIns="0" tIns="24130" rIns="0" bIns="0" rtlCol="0" vert="horz">
            <a:spAutoFit/>
          </a:bodyPr>
          <a:lstStyle/>
          <a:p>
            <a:pPr marL="111760">
              <a:lnSpc>
                <a:spcPct val="100000"/>
              </a:lnSpc>
              <a:spcBef>
                <a:spcPts val="190"/>
              </a:spcBef>
            </a:pPr>
            <a:r>
              <a:rPr dirty="0" sz="1100" spc="30" b="1">
                <a:solidFill>
                  <a:srgbClr val="002060"/>
                </a:solidFill>
                <a:latin typeface="游ゴシック"/>
                <a:cs typeface="游ゴシック"/>
              </a:rPr>
              <a:t>寒気</a:t>
            </a:r>
            <a:endParaRPr sz="1100">
              <a:latin typeface="游ゴシック"/>
              <a:cs typeface="游ゴシック"/>
            </a:endParaRPr>
          </a:p>
        </p:txBody>
      </p:sp>
      <p:grpSp>
        <p:nvGrpSpPr>
          <p:cNvPr id="26" name="object 26"/>
          <p:cNvGrpSpPr/>
          <p:nvPr/>
        </p:nvGrpSpPr>
        <p:grpSpPr>
          <a:xfrm>
            <a:off x="754098" y="6510169"/>
            <a:ext cx="5528310" cy="654050"/>
            <a:chOff x="754098" y="6510169"/>
            <a:chExt cx="5528310" cy="654050"/>
          </a:xfrm>
        </p:grpSpPr>
        <p:sp>
          <p:nvSpPr>
            <p:cNvPr id="27" name="object 27"/>
            <p:cNvSpPr/>
            <p:nvPr/>
          </p:nvSpPr>
          <p:spPr>
            <a:xfrm>
              <a:off x="758088" y="6514159"/>
              <a:ext cx="1005205" cy="520065"/>
            </a:xfrm>
            <a:custGeom>
              <a:avLst/>
              <a:gdLst/>
              <a:ahLst/>
              <a:cxnLst/>
              <a:rect l="l" t="t" r="r" b="b"/>
              <a:pathLst>
                <a:path w="1005205" h="520065">
                  <a:moveTo>
                    <a:pt x="958040" y="0"/>
                  </a:moveTo>
                  <a:lnTo>
                    <a:pt x="0" y="409583"/>
                  </a:lnTo>
                  <a:lnTo>
                    <a:pt x="47152" y="519887"/>
                  </a:lnTo>
                  <a:lnTo>
                    <a:pt x="1005193" y="110303"/>
                  </a:lnTo>
                  <a:lnTo>
                    <a:pt x="958040" y="0"/>
                  </a:lnTo>
                  <a:close/>
                </a:path>
              </a:pathLst>
            </a:custGeom>
            <a:solidFill>
              <a:srgbClr val="4472C4"/>
            </a:solidFill>
          </p:spPr>
          <p:txBody>
            <a:bodyPr wrap="square" lIns="0" tIns="0" rIns="0" bIns="0" rtlCol="0"/>
            <a:lstStyle/>
            <a:p/>
          </p:txBody>
        </p:sp>
        <p:sp>
          <p:nvSpPr>
            <p:cNvPr id="28" name="object 28"/>
            <p:cNvSpPr/>
            <p:nvPr/>
          </p:nvSpPr>
          <p:spPr>
            <a:xfrm>
              <a:off x="758088" y="6514159"/>
              <a:ext cx="1005205" cy="520065"/>
            </a:xfrm>
            <a:custGeom>
              <a:avLst/>
              <a:gdLst/>
              <a:ahLst/>
              <a:cxnLst/>
              <a:rect l="l" t="t" r="r" b="b"/>
              <a:pathLst>
                <a:path w="1005205" h="520065">
                  <a:moveTo>
                    <a:pt x="0" y="409584"/>
                  </a:moveTo>
                  <a:lnTo>
                    <a:pt x="958041" y="0"/>
                  </a:lnTo>
                  <a:lnTo>
                    <a:pt x="1005193" y="110304"/>
                  </a:lnTo>
                  <a:lnTo>
                    <a:pt x="47152" y="519888"/>
                  </a:lnTo>
                  <a:lnTo>
                    <a:pt x="0" y="409584"/>
                  </a:lnTo>
                  <a:close/>
                </a:path>
              </a:pathLst>
            </a:custGeom>
            <a:ln w="7980">
              <a:solidFill>
                <a:srgbClr val="2F528F"/>
              </a:solidFill>
            </a:ln>
          </p:spPr>
          <p:txBody>
            <a:bodyPr wrap="square" lIns="0" tIns="0" rIns="0" bIns="0" rtlCol="0"/>
            <a:lstStyle/>
            <a:p/>
          </p:txBody>
        </p:sp>
        <p:sp>
          <p:nvSpPr>
            <p:cNvPr id="29" name="object 29"/>
            <p:cNvSpPr/>
            <p:nvPr/>
          </p:nvSpPr>
          <p:spPr>
            <a:xfrm>
              <a:off x="2865875" y="6624463"/>
              <a:ext cx="829944" cy="528320"/>
            </a:xfrm>
            <a:custGeom>
              <a:avLst/>
              <a:gdLst/>
              <a:ahLst/>
              <a:cxnLst/>
              <a:rect l="l" t="t" r="r" b="b"/>
              <a:pathLst>
                <a:path w="829945" h="528320">
                  <a:moveTo>
                    <a:pt x="770634" y="0"/>
                  </a:moveTo>
                  <a:lnTo>
                    <a:pt x="0" y="420471"/>
                  </a:lnTo>
                  <a:lnTo>
                    <a:pt x="58734" y="528130"/>
                  </a:lnTo>
                  <a:lnTo>
                    <a:pt x="829368" y="107659"/>
                  </a:lnTo>
                  <a:lnTo>
                    <a:pt x="770634" y="0"/>
                  </a:lnTo>
                  <a:close/>
                </a:path>
              </a:pathLst>
            </a:custGeom>
            <a:solidFill>
              <a:srgbClr val="4472C4"/>
            </a:solidFill>
          </p:spPr>
          <p:txBody>
            <a:bodyPr wrap="square" lIns="0" tIns="0" rIns="0" bIns="0" rtlCol="0"/>
            <a:lstStyle/>
            <a:p/>
          </p:txBody>
        </p:sp>
        <p:sp>
          <p:nvSpPr>
            <p:cNvPr id="30" name="object 30"/>
            <p:cNvSpPr/>
            <p:nvPr/>
          </p:nvSpPr>
          <p:spPr>
            <a:xfrm>
              <a:off x="2865875" y="6624462"/>
              <a:ext cx="829944" cy="528320"/>
            </a:xfrm>
            <a:custGeom>
              <a:avLst/>
              <a:gdLst/>
              <a:ahLst/>
              <a:cxnLst/>
              <a:rect l="l" t="t" r="r" b="b"/>
              <a:pathLst>
                <a:path w="829945" h="528320">
                  <a:moveTo>
                    <a:pt x="0" y="420472"/>
                  </a:moveTo>
                  <a:lnTo>
                    <a:pt x="770634" y="0"/>
                  </a:lnTo>
                  <a:lnTo>
                    <a:pt x="829368" y="107658"/>
                  </a:lnTo>
                  <a:lnTo>
                    <a:pt x="58734" y="528131"/>
                  </a:lnTo>
                  <a:lnTo>
                    <a:pt x="0" y="420472"/>
                  </a:lnTo>
                  <a:close/>
                </a:path>
              </a:pathLst>
            </a:custGeom>
            <a:ln w="7980">
              <a:solidFill>
                <a:srgbClr val="2F528F"/>
              </a:solidFill>
            </a:ln>
          </p:spPr>
          <p:txBody>
            <a:bodyPr wrap="square" lIns="0" tIns="0" rIns="0" bIns="0" rtlCol="0"/>
            <a:lstStyle/>
            <a:p/>
          </p:txBody>
        </p:sp>
        <p:sp>
          <p:nvSpPr>
            <p:cNvPr id="31" name="object 31"/>
            <p:cNvSpPr/>
            <p:nvPr/>
          </p:nvSpPr>
          <p:spPr>
            <a:xfrm>
              <a:off x="5054273" y="6531698"/>
              <a:ext cx="1224280" cy="628650"/>
            </a:xfrm>
            <a:custGeom>
              <a:avLst/>
              <a:gdLst/>
              <a:ahLst/>
              <a:cxnLst/>
              <a:rect l="l" t="t" r="r" b="b"/>
              <a:pathLst>
                <a:path w="1224279" h="628650">
                  <a:moveTo>
                    <a:pt x="1170047" y="0"/>
                  </a:moveTo>
                  <a:lnTo>
                    <a:pt x="0" y="503627"/>
                  </a:lnTo>
                  <a:lnTo>
                    <a:pt x="53660" y="628307"/>
                  </a:lnTo>
                  <a:lnTo>
                    <a:pt x="1223707" y="124679"/>
                  </a:lnTo>
                  <a:lnTo>
                    <a:pt x="1170047" y="0"/>
                  </a:lnTo>
                  <a:close/>
                </a:path>
              </a:pathLst>
            </a:custGeom>
            <a:solidFill>
              <a:srgbClr val="4472C4"/>
            </a:solidFill>
          </p:spPr>
          <p:txBody>
            <a:bodyPr wrap="square" lIns="0" tIns="0" rIns="0" bIns="0" rtlCol="0"/>
            <a:lstStyle/>
            <a:p/>
          </p:txBody>
        </p:sp>
        <p:sp>
          <p:nvSpPr>
            <p:cNvPr id="32" name="object 32"/>
            <p:cNvSpPr/>
            <p:nvPr/>
          </p:nvSpPr>
          <p:spPr>
            <a:xfrm>
              <a:off x="5054273" y="6531699"/>
              <a:ext cx="1224280" cy="628650"/>
            </a:xfrm>
            <a:custGeom>
              <a:avLst/>
              <a:gdLst/>
              <a:ahLst/>
              <a:cxnLst/>
              <a:rect l="l" t="t" r="r" b="b"/>
              <a:pathLst>
                <a:path w="1224279" h="628650">
                  <a:moveTo>
                    <a:pt x="0" y="503626"/>
                  </a:moveTo>
                  <a:lnTo>
                    <a:pt x="1170047" y="0"/>
                  </a:lnTo>
                  <a:lnTo>
                    <a:pt x="1223707" y="124679"/>
                  </a:lnTo>
                  <a:lnTo>
                    <a:pt x="53660" y="628305"/>
                  </a:lnTo>
                  <a:lnTo>
                    <a:pt x="0" y="503626"/>
                  </a:lnTo>
                  <a:close/>
                </a:path>
              </a:pathLst>
            </a:custGeom>
            <a:ln w="7980">
              <a:solidFill>
                <a:srgbClr val="2F528F"/>
              </a:solidFill>
            </a:ln>
          </p:spPr>
          <p:txBody>
            <a:bodyPr wrap="square" lIns="0" tIns="0" rIns="0" bIns="0" rtlCol="0"/>
            <a:lstStyle/>
            <a:p/>
          </p:txBody>
        </p:sp>
      </p:grpSp>
      <p:sp>
        <p:nvSpPr>
          <p:cNvPr id="33" name="object 33"/>
          <p:cNvSpPr txBox="1"/>
          <p:nvPr/>
        </p:nvSpPr>
        <p:spPr>
          <a:xfrm>
            <a:off x="2720413" y="8000154"/>
            <a:ext cx="1906905" cy="251460"/>
          </a:xfrm>
          <a:prstGeom prst="rect">
            <a:avLst/>
          </a:prstGeom>
          <a:solidFill>
            <a:srgbClr val="FFFF00"/>
          </a:solidFill>
        </p:spPr>
        <p:txBody>
          <a:bodyPr wrap="square" lIns="0" tIns="20955" rIns="0" bIns="0" rtlCol="0" vert="horz">
            <a:spAutoFit/>
          </a:bodyPr>
          <a:lstStyle/>
          <a:p>
            <a:pPr marL="57150">
              <a:lnSpc>
                <a:spcPct val="100000"/>
              </a:lnSpc>
              <a:spcBef>
                <a:spcPts val="165"/>
              </a:spcBef>
            </a:pPr>
            <a:r>
              <a:rPr dirty="0" sz="1250" spc="5">
                <a:latin typeface="Arial Unicode MS"/>
                <a:cs typeface="Arial Unicode MS"/>
              </a:rPr>
              <a:t>気象庁防災気象ひまわり</a:t>
            </a:r>
            <a:endParaRPr sz="1250">
              <a:latin typeface="Arial Unicode MS"/>
              <a:cs typeface="Arial Unicode MS"/>
            </a:endParaRPr>
          </a:p>
        </p:txBody>
      </p:sp>
      <p:sp>
        <p:nvSpPr>
          <p:cNvPr id="34" name="object 34"/>
          <p:cNvSpPr txBox="1">
            <a:spLocks noGrp="1"/>
          </p:cNvSpPr>
          <p:nvPr>
            <p:ph type="sldNum" idx="7" sz="quarter"/>
          </p:nvPr>
        </p:nvSpPr>
        <p:spPr>
          <a:prstGeom prst="rect"/>
        </p:spPr>
        <p:txBody>
          <a:bodyPr wrap="square" lIns="0" tIns="0" rIns="0" bIns="0" rtlCol="0" vert="horz">
            <a:spAutoFit/>
          </a:bodyPr>
          <a:lstStyle/>
          <a:p>
            <a:pPr marL="38100">
              <a:lnSpc>
                <a:spcPts val="1240"/>
              </a:lnSpc>
            </a:pPr>
            <a:fld id="{81D60167-4931-47E6-BA6A-407CBD079E47}" type="slidenum">
              <a:rPr dirty="0"/>
              <a:t>5</a:t>
            </a:fld>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23635" y="8972803"/>
            <a:ext cx="1397000" cy="711200"/>
          </a:xfrm>
          <a:prstGeom prst="rect">
            <a:avLst/>
          </a:prstGeom>
        </p:spPr>
        <p:txBody>
          <a:bodyPr wrap="square" lIns="0" tIns="12700" rIns="0" bIns="0" rtlCol="0" vert="horz">
            <a:spAutoFit/>
          </a:bodyPr>
          <a:lstStyle/>
          <a:p>
            <a:pPr marL="12700" marR="5080">
              <a:lnSpc>
                <a:spcPct val="125000"/>
              </a:lnSpc>
              <a:spcBef>
                <a:spcPts val="100"/>
              </a:spcBef>
            </a:pPr>
            <a:r>
              <a:rPr dirty="0" sz="1200">
                <a:latin typeface="Arial Unicode MS"/>
                <a:cs typeface="Arial Unicode MS"/>
              </a:rPr>
              <a:t>「平塚土木事務所が </a:t>
            </a:r>
            <a:r>
              <a:rPr dirty="0" sz="1200">
                <a:latin typeface="Arial Unicode MS"/>
                <a:cs typeface="Arial Unicode MS"/>
              </a:rPr>
              <a:t>管理する河川」</a:t>
            </a:r>
            <a:r>
              <a:rPr dirty="0" sz="1200" spc="25">
                <a:latin typeface="Arial Unicode MS"/>
                <a:cs typeface="Arial Unicode MS"/>
              </a:rPr>
              <a:t>(</a:t>
            </a:r>
            <a:r>
              <a:rPr dirty="0" sz="1200">
                <a:latin typeface="Arial Unicode MS"/>
                <a:cs typeface="Arial Unicode MS"/>
              </a:rPr>
              <a:t>神 奈川</a:t>
            </a:r>
            <a:r>
              <a:rPr dirty="0" sz="1200" spc="285">
                <a:latin typeface="Arial Unicode MS"/>
                <a:cs typeface="Arial Unicode MS"/>
              </a:rPr>
              <a:t>県</a:t>
            </a:r>
            <a:r>
              <a:rPr dirty="0" sz="1200" spc="55">
                <a:latin typeface="Arial Unicode MS"/>
                <a:cs typeface="Arial Unicode MS"/>
              </a:rPr>
              <a:t>HP)</a:t>
            </a:r>
            <a:endParaRPr sz="1200">
              <a:latin typeface="Arial Unicode MS"/>
              <a:cs typeface="Arial Unicode MS"/>
            </a:endParaRPr>
          </a:p>
        </p:txBody>
      </p:sp>
      <p:pic>
        <p:nvPicPr>
          <p:cNvPr id="3" name="object 3"/>
          <p:cNvPicPr/>
          <p:nvPr/>
        </p:nvPicPr>
        <p:blipFill>
          <a:blip r:embed="rId2" cstate="print"/>
          <a:stretch>
            <a:fillRect/>
          </a:stretch>
        </p:blipFill>
        <p:spPr>
          <a:xfrm>
            <a:off x="846752" y="5444490"/>
            <a:ext cx="4782523" cy="4140199"/>
          </a:xfrm>
          <a:prstGeom prst="rect">
            <a:avLst/>
          </a:prstGeom>
        </p:spPr>
      </p:pic>
      <p:sp>
        <p:nvSpPr>
          <p:cNvPr id="4" name="object 4"/>
          <p:cNvSpPr/>
          <p:nvPr/>
        </p:nvSpPr>
        <p:spPr>
          <a:xfrm>
            <a:off x="6234429" y="5237479"/>
            <a:ext cx="757555" cy="339090"/>
          </a:xfrm>
          <a:custGeom>
            <a:avLst/>
            <a:gdLst/>
            <a:ahLst/>
            <a:cxnLst/>
            <a:rect l="l" t="t" r="r" b="b"/>
            <a:pathLst>
              <a:path w="757554" h="339089">
                <a:moveTo>
                  <a:pt x="0" y="56515"/>
                </a:moveTo>
                <a:lnTo>
                  <a:pt x="4441" y="34517"/>
                </a:lnTo>
                <a:lnTo>
                  <a:pt x="16553" y="16553"/>
                </a:lnTo>
                <a:lnTo>
                  <a:pt x="34517" y="4441"/>
                </a:lnTo>
                <a:lnTo>
                  <a:pt x="56515" y="0"/>
                </a:lnTo>
                <a:lnTo>
                  <a:pt x="701039" y="0"/>
                </a:lnTo>
                <a:lnTo>
                  <a:pt x="723037" y="4441"/>
                </a:lnTo>
                <a:lnTo>
                  <a:pt x="741001" y="16553"/>
                </a:lnTo>
                <a:lnTo>
                  <a:pt x="753113" y="34517"/>
                </a:lnTo>
                <a:lnTo>
                  <a:pt x="757555" y="56515"/>
                </a:lnTo>
                <a:lnTo>
                  <a:pt x="757555" y="282574"/>
                </a:lnTo>
                <a:lnTo>
                  <a:pt x="753113" y="304572"/>
                </a:lnTo>
                <a:lnTo>
                  <a:pt x="741001" y="322536"/>
                </a:lnTo>
                <a:lnTo>
                  <a:pt x="723037" y="334648"/>
                </a:lnTo>
                <a:lnTo>
                  <a:pt x="701039" y="339090"/>
                </a:lnTo>
                <a:lnTo>
                  <a:pt x="56515" y="339090"/>
                </a:lnTo>
                <a:lnTo>
                  <a:pt x="34517" y="334648"/>
                </a:lnTo>
                <a:lnTo>
                  <a:pt x="16553" y="322536"/>
                </a:lnTo>
                <a:lnTo>
                  <a:pt x="4441" y="304572"/>
                </a:lnTo>
                <a:lnTo>
                  <a:pt x="0" y="282574"/>
                </a:lnTo>
                <a:lnTo>
                  <a:pt x="0" y="56515"/>
                </a:lnTo>
                <a:close/>
              </a:path>
            </a:pathLst>
          </a:custGeom>
          <a:ln w="12700">
            <a:solidFill>
              <a:srgbClr val="70AD47"/>
            </a:solidFill>
          </a:ln>
        </p:spPr>
        <p:txBody>
          <a:bodyPr wrap="square" lIns="0" tIns="0" rIns="0" bIns="0" rtlCol="0"/>
          <a:lstStyle/>
          <a:p/>
        </p:txBody>
      </p:sp>
      <p:sp>
        <p:nvSpPr>
          <p:cNvPr id="5" name="object 5"/>
          <p:cNvSpPr txBox="1"/>
          <p:nvPr/>
        </p:nvSpPr>
        <p:spPr>
          <a:xfrm>
            <a:off x="413512" y="401827"/>
            <a:ext cx="6820534" cy="4939030"/>
          </a:xfrm>
          <a:prstGeom prst="rect">
            <a:avLst/>
          </a:prstGeom>
        </p:spPr>
        <p:txBody>
          <a:bodyPr wrap="square" lIns="0" tIns="12700" rIns="0" bIns="0" rtlCol="0" vert="horz">
            <a:spAutoFit/>
          </a:bodyPr>
          <a:lstStyle/>
          <a:p>
            <a:pPr algn="just" marL="25400" marR="94615" indent="152400">
              <a:lnSpc>
                <a:spcPct val="125000"/>
              </a:lnSpc>
              <a:spcBef>
                <a:spcPts val="100"/>
              </a:spcBef>
            </a:pPr>
            <a:r>
              <a:rPr dirty="0" sz="1200">
                <a:latin typeface="Arial Unicode MS"/>
                <a:cs typeface="Arial Unicode MS"/>
              </a:rPr>
              <a:t>降雨量がピークを迎え</a:t>
            </a:r>
            <a:r>
              <a:rPr dirty="0" sz="1200" spc="-100">
                <a:latin typeface="Arial Unicode MS"/>
                <a:cs typeface="Arial Unicode MS"/>
              </a:rPr>
              <a:t>、</a:t>
            </a:r>
            <a:r>
              <a:rPr dirty="0" sz="1200">
                <a:latin typeface="Arial Unicode MS"/>
                <a:cs typeface="Arial Unicode MS"/>
              </a:rPr>
              <a:t>各河川水位が急激に上昇し氾濫危険水位を大幅に超過している水位観測 </a:t>
            </a:r>
            <a:r>
              <a:rPr dirty="0" sz="1200">
                <a:latin typeface="Arial Unicode MS"/>
                <a:cs typeface="Arial Unicode MS"/>
              </a:rPr>
              <a:t>所があるなど</a:t>
            </a:r>
            <a:r>
              <a:rPr dirty="0" sz="1200" spc="-75">
                <a:latin typeface="Arial Unicode MS"/>
                <a:cs typeface="Arial Unicode MS"/>
              </a:rPr>
              <a:t>、</a:t>
            </a:r>
            <a:r>
              <a:rPr dirty="0" sz="1200">
                <a:latin typeface="Arial Unicode MS"/>
                <a:cs typeface="Arial Unicode MS"/>
              </a:rPr>
              <a:t>氾濫発生が切迫していると判断したことから</a:t>
            </a:r>
            <a:r>
              <a:rPr dirty="0" sz="1200" spc="-75">
                <a:latin typeface="Arial Unicode MS"/>
                <a:cs typeface="Arial Unicode MS"/>
              </a:rPr>
              <a:t>、</a:t>
            </a:r>
            <a:r>
              <a:rPr dirty="0" u="sng" sz="1150" spc="120" b="1">
                <a:uFill>
                  <a:solidFill>
                    <a:srgbClr val="000000"/>
                  </a:solidFill>
                </a:uFill>
                <a:latin typeface="游ゴシック"/>
                <a:cs typeface="游ゴシック"/>
              </a:rPr>
              <a:t>7</a:t>
            </a:r>
            <a:r>
              <a:rPr dirty="0" u="sng" sz="1150" b="1">
                <a:uFill>
                  <a:solidFill>
                    <a:srgbClr val="000000"/>
                  </a:solidFill>
                </a:uFill>
                <a:latin typeface="游ゴシック"/>
                <a:cs typeface="游ゴシック"/>
              </a:rPr>
              <a:t> </a:t>
            </a:r>
            <a:r>
              <a:rPr dirty="0" u="sng" sz="1150" spc="50" b="1">
                <a:uFill>
                  <a:solidFill>
                    <a:srgbClr val="000000"/>
                  </a:solidFill>
                </a:uFill>
                <a:latin typeface="游ゴシック"/>
                <a:cs typeface="游ゴシック"/>
              </a:rPr>
              <a:t>時</a:t>
            </a:r>
            <a:r>
              <a:rPr dirty="0" u="sng" sz="1150" spc="-5" b="1">
                <a:uFill>
                  <a:solidFill>
                    <a:srgbClr val="000000"/>
                  </a:solidFill>
                </a:uFill>
                <a:latin typeface="游ゴシック"/>
                <a:cs typeface="游ゴシック"/>
              </a:rPr>
              <a:t> </a:t>
            </a:r>
            <a:r>
              <a:rPr dirty="0" u="sng" sz="1150" spc="125" b="1">
                <a:uFill>
                  <a:solidFill>
                    <a:srgbClr val="000000"/>
                  </a:solidFill>
                </a:uFill>
                <a:latin typeface="游ゴシック"/>
                <a:cs typeface="游ゴシック"/>
              </a:rPr>
              <a:t>04</a:t>
            </a:r>
            <a:r>
              <a:rPr dirty="0" u="sng" sz="1150" b="1">
                <a:uFill>
                  <a:solidFill>
                    <a:srgbClr val="000000"/>
                  </a:solidFill>
                </a:uFill>
                <a:latin typeface="游ゴシック"/>
                <a:cs typeface="游ゴシック"/>
              </a:rPr>
              <a:t> </a:t>
            </a:r>
            <a:r>
              <a:rPr dirty="0" u="sng" sz="1150" spc="70" b="1">
                <a:uFill>
                  <a:solidFill>
                    <a:srgbClr val="000000"/>
                  </a:solidFill>
                </a:uFill>
                <a:latin typeface="游ゴシック"/>
                <a:cs typeface="游ゴシック"/>
              </a:rPr>
              <a:t>分及</a:t>
            </a:r>
            <a:r>
              <a:rPr dirty="0" u="sng" sz="1150" spc="50" b="1">
                <a:uFill>
                  <a:solidFill>
                    <a:srgbClr val="000000"/>
                  </a:solidFill>
                </a:uFill>
                <a:latin typeface="游ゴシック"/>
                <a:cs typeface="游ゴシック"/>
              </a:rPr>
              <a:t>び</a:t>
            </a:r>
            <a:r>
              <a:rPr dirty="0" u="sng" sz="1150" spc="-10" b="1">
                <a:uFill>
                  <a:solidFill>
                    <a:srgbClr val="000000"/>
                  </a:solidFill>
                </a:uFill>
                <a:latin typeface="游ゴシック"/>
                <a:cs typeface="游ゴシック"/>
              </a:rPr>
              <a:t> </a:t>
            </a:r>
            <a:r>
              <a:rPr dirty="0" u="sng" sz="1150" spc="120" b="1">
                <a:uFill>
                  <a:solidFill>
                    <a:srgbClr val="000000"/>
                  </a:solidFill>
                </a:uFill>
                <a:latin typeface="游ゴシック"/>
                <a:cs typeface="游ゴシック"/>
              </a:rPr>
              <a:t>7</a:t>
            </a:r>
            <a:r>
              <a:rPr dirty="0" u="sng" sz="1150" spc="-20" b="1">
                <a:uFill>
                  <a:solidFill>
                    <a:srgbClr val="000000"/>
                  </a:solidFill>
                </a:uFill>
                <a:latin typeface="游ゴシック"/>
                <a:cs typeface="游ゴシック"/>
              </a:rPr>
              <a:t> </a:t>
            </a:r>
            <a:r>
              <a:rPr dirty="0" u="sng" sz="1150" spc="50" b="1">
                <a:uFill>
                  <a:solidFill>
                    <a:srgbClr val="000000"/>
                  </a:solidFill>
                </a:uFill>
                <a:latin typeface="游ゴシック"/>
                <a:cs typeface="游ゴシック"/>
              </a:rPr>
              <a:t>時</a:t>
            </a:r>
            <a:r>
              <a:rPr dirty="0" u="sng" sz="1150" spc="-5" b="1">
                <a:uFill>
                  <a:solidFill>
                    <a:srgbClr val="000000"/>
                  </a:solidFill>
                </a:uFill>
                <a:latin typeface="游ゴシック"/>
                <a:cs typeface="游ゴシック"/>
              </a:rPr>
              <a:t> </a:t>
            </a:r>
            <a:r>
              <a:rPr dirty="0" u="sng" sz="1150" spc="125" b="1">
                <a:uFill>
                  <a:solidFill>
                    <a:srgbClr val="000000"/>
                  </a:solidFill>
                </a:uFill>
                <a:latin typeface="游ゴシック"/>
                <a:cs typeface="游ゴシック"/>
              </a:rPr>
              <a:t>54</a:t>
            </a:r>
            <a:r>
              <a:rPr dirty="0" u="sng" sz="1150" b="1">
                <a:uFill>
                  <a:solidFill>
                    <a:srgbClr val="000000"/>
                  </a:solidFill>
                </a:uFill>
                <a:latin typeface="游ゴシック"/>
                <a:cs typeface="游ゴシック"/>
              </a:rPr>
              <a:t> </a:t>
            </a:r>
            <a:r>
              <a:rPr dirty="0" u="sng" sz="1150" spc="50" b="1">
                <a:uFill>
                  <a:solidFill>
                    <a:srgbClr val="000000"/>
                  </a:solidFill>
                </a:uFill>
                <a:latin typeface="游ゴシック"/>
                <a:cs typeface="游ゴシック"/>
              </a:rPr>
              <a:t>分</a:t>
            </a:r>
            <a:r>
              <a:rPr dirty="0" u="sng" sz="1150" spc="70" b="1">
                <a:uFill>
                  <a:solidFill>
                    <a:srgbClr val="000000"/>
                  </a:solidFill>
                </a:uFill>
                <a:latin typeface="游ゴシック"/>
                <a:cs typeface="游ゴシック"/>
              </a:rPr>
              <a:t>に警戒</a:t>
            </a:r>
            <a:r>
              <a:rPr dirty="0" u="sng" sz="1150" spc="50" b="1">
                <a:uFill>
                  <a:solidFill>
                    <a:srgbClr val="000000"/>
                  </a:solidFill>
                </a:uFill>
                <a:latin typeface="游ゴシック"/>
                <a:cs typeface="游ゴシック"/>
              </a:rPr>
              <a:t>レ </a:t>
            </a:r>
            <a:r>
              <a:rPr dirty="0" u="sng" sz="1150" spc="70" b="1">
                <a:uFill>
                  <a:solidFill>
                    <a:srgbClr val="000000"/>
                  </a:solidFill>
                </a:uFill>
                <a:latin typeface="游ゴシック"/>
                <a:cs typeface="游ゴシック"/>
              </a:rPr>
              <a:t>ベ</a:t>
            </a:r>
            <a:r>
              <a:rPr dirty="0" u="sng" sz="1150" spc="50" b="1">
                <a:uFill>
                  <a:solidFill>
                    <a:srgbClr val="000000"/>
                  </a:solidFill>
                </a:uFill>
                <a:latin typeface="游ゴシック"/>
                <a:cs typeface="游ゴシック"/>
              </a:rPr>
              <a:t>ル</a:t>
            </a:r>
            <a:r>
              <a:rPr dirty="0" u="sng" sz="1150" b="1">
                <a:uFill>
                  <a:solidFill>
                    <a:srgbClr val="000000"/>
                  </a:solidFill>
                </a:uFill>
                <a:latin typeface="游ゴシック"/>
                <a:cs typeface="游ゴシック"/>
              </a:rPr>
              <a:t> </a:t>
            </a:r>
            <a:r>
              <a:rPr dirty="0" u="sng" sz="1150" spc="120" b="1">
                <a:uFill>
                  <a:solidFill>
                    <a:srgbClr val="000000"/>
                  </a:solidFill>
                </a:uFill>
                <a:latin typeface="游ゴシック"/>
                <a:cs typeface="游ゴシック"/>
              </a:rPr>
              <a:t>5</a:t>
            </a:r>
            <a:r>
              <a:rPr dirty="0" u="sng" sz="1150" spc="15" b="1">
                <a:uFill>
                  <a:solidFill>
                    <a:srgbClr val="000000"/>
                  </a:solidFill>
                </a:uFill>
                <a:latin typeface="游ゴシック"/>
                <a:cs typeface="游ゴシック"/>
              </a:rPr>
              <a:t> </a:t>
            </a:r>
            <a:r>
              <a:rPr dirty="0" u="sng" sz="1150" spc="70" b="1">
                <a:uFill>
                  <a:solidFill>
                    <a:srgbClr val="000000"/>
                  </a:solidFill>
                </a:uFill>
                <a:latin typeface="游ゴシック"/>
                <a:cs typeface="游ゴシック"/>
              </a:rPr>
              <a:t>緊急安全確保を発令</a:t>
            </a:r>
            <a:r>
              <a:rPr dirty="0" sz="1200">
                <a:latin typeface="Arial Unicode MS"/>
                <a:cs typeface="Arial Unicode MS"/>
              </a:rPr>
              <a:t>した。</a:t>
            </a:r>
            <a:endParaRPr sz="1200">
              <a:latin typeface="Arial Unicode MS"/>
              <a:cs typeface="Arial Unicode MS"/>
            </a:endParaRPr>
          </a:p>
          <a:p>
            <a:pPr marL="25400" marR="94615" indent="152400">
              <a:lnSpc>
                <a:spcPct val="125000"/>
              </a:lnSpc>
            </a:pPr>
            <a:r>
              <a:rPr dirty="0" sz="1200">
                <a:latin typeface="Arial Unicode MS"/>
                <a:cs typeface="Arial Unicode MS"/>
              </a:rPr>
              <a:t>今後の降雨の予測から河川の水位上昇が見込まれないことや</a:t>
            </a:r>
            <a:r>
              <a:rPr dirty="0" sz="1200" spc="-100">
                <a:latin typeface="Arial Unicode MS"/>
                <a:cs typeface="Arial Unicode MS"/>
              </a:rPr>
              <a:t>、</a:t>
            </a:r>
            <a:r>
              <a:rPr dirty="0" sz="1200">
                <a:latin typeface="Arial Unicode MS"/>
                <a:cs typeface="Arial Unicode MS"/>
              </a:rPr>
              <a:t>土壌雨量指数が減少傾向に転じて </a:t>
            </a:r>
            <a:r>
              <a:rPr dirty="0" sz="1200">
                <a:latin typeface="Arial Unicode MS"/>
                <a:cs typeface="Arial Unicode MS"/>
              </a:rPr>
              <a:t>きたことから、</a:t>
            </a:r>
            <a:r>
              <a:rPr dirty="0" sz="1200" spc="114">
                <a:latin typeface="Arial Unicode MS"/>
                <a:cs typeface="Arial Unicode MS"/>
              </a:rPr>
              <a:t>14</a:t>
            </a:r>
            <a:r>
              <a:rPr dirty="0" sz="1200" spc="-45">
                <a:latin typeface="Arial Unicode MS"/>
                <a:cs typeface="Arial Unicode MS"/>
              </a:rPr>
              <a:t> </a:t>
            </a:r>
            <a:r>
              <a:rPr dirty="0" sz="1200">
                <a:latin typeface="Arial Unicode MS"/>
                <a:cs typeface="Arial Unicode MS"/>
              </a:rPr>
              <a:t>時</a:t>
            </a:r>
            <a:r>
              <a:rPr dirty="0" sz="1200" spc="-50">
                <a:latin typeface="Arial Unicode MS"/>
                <a:cs typeface="Arial Unicode MS"/>
              </a:rPr>
              <a:t> </a:t>
            </a:r>
            <a:r>
              <a:rPr dirty="0" sz="1200" spc="114">
                <a:latin typeface="Arial Unicode MS"/>
                <a:cs typeface="Arial Unicode MS"/>
              </a:rPr>
              <a:t>45</a:t>
            </a:r>
            <a:r>
              <a:rPr dirty="0" sz="1200" spc="-45">
                <a:latin typeface="Arial Unicode MS"/>
                <a:cs typeface="Arial Unicode MS"/>
              </a:rPr>
              <a:t> </a:t>
            </a:r>
            <a:r>
              <a:rPr dirty="0" sz="1200">
                <a:latin typeface="Arial Unicode MS"/>
                <a:cs typeface="Arial Unicode MS"/>
              </a:rPr>
              <a:t>分に市内に発令していた避難情報を解除した。</a:t>
            </a:r>
            <a:endParaRPr sz="1200">
              <a:latin typeface="Arial Unicode MS"/>
              <a:cs typeface="Arial Unicode MS"/>
            </a:endParaRPr>
          </a:p>
          <a:p>
            <a:pPr marL="25400">
              <a:lnSpc>
                <a:spcPct val="100000"/>
              </a:lnSpc>
              <a:spcBef>
                <a:spcPts val="1270"/>
              </a:spcBef>
            </a:pPr>
            <a:r>
              <a:rPr dirty="0" sz="1200" spc="60">
                <a:latin typeface="Arial Unicode MS"/>
                <a:cs typeface="Arial Unicode MS"/>
              </a:rPr>
              <a:t>(5)</a:t>
            </a:r>
            <a:r>
              <a:rPr dirty="0" sz="1200" spc="-65">
                <a:latin typeface="Arial Unicode MS"/>
                <a:cs typeface="Arial Unicode MS"/>
              </a:rPr>
              <a:t> </a:t>
            </a:r>
            <a:r>
              <a:rPr dirty="0" sz="1200" spc="114">
                <a:latin typeface="Arial Unicode MS"/>
                <a:cs typeface="Arial Unicode MS"/>
              </a:rPr>
              <a:t>11</a:t>
            </a:r>
            <a:r>
              <a:rPr dirty="0" sz="1200" spc="-70">
                <a:latin typeface="Arial Unicode MS"/>
                <a:cs typeface="Arial Unicode MS"/>
              </a:rPr>
              <a:t> </a:t>
            </a:r>
            <a:r>
              <a:rPr dirty="0" sz="1200">
                <a:latin typeface="Arial Unicode MS"/>
                <a:cs typeface="Arial Unicode MS"/>
              </a:rPr>
              <a:t>月定例会での検</a:t>
            </a:r>
            <a:r>
              <a:rPr dirty="0" sz="1200" spc="-459">
                <a:latin typeface="Arial Unicode MS"/>
                <a:cs typeface="Arial Unicode MS"/>
              </a:rPr>
              <a:t>討</a:t>
            </a:r>
            <a:r>
              <a:rPr dirty="0" sz="1200">
                <a:latin typeface="Arial Unicode MS"/>
                <a:cs typeface="Arial Unicode MS"/>
              </a:rPr>
              <a:t>（平塚市の被害状</a:t>
            </a:r>
            <a:r>
              <a:rPr dirty="0" sz="1200" spc="-25">
                <a:latin typeface="Arial Unicode MS"/>
                <a:cs typeface="Arial Unicode MS"/>
              </a:rPr>
              <a:t>況</a:t>
            </a:r>
            <a:r>
              <a:rPr dirty="0" sz="1200">
                <a:latin typeface="Arial Unicode MS"/>
                <a:cs typeface="Arial Unicode MS"/>
              </a:rPr>
              <a:t>を把握し</a:t>
            </a:r>
            <a:r>
              <a:rPr dirty="0" sz="1200" spc="-459">
                <a:latin typeface="Arial Unicode MS"/>
                <a:cs typeface="Arial Unicode MS"/>
              </a:rPr>
              <a:t>，</a:t>
            </a:r>
            <a:r>
              <a:rPr dirty="0" sz="1200">
                <a:latin typeface="Arial Unicode MS"/>
                <a:cs typeface="Arial Unicode MS"/>
              </a:rPr>
              <a:t>避難行動をスムーズにつながるための課題）</a:t>
            </a:r>
            <a:endParaRPr sz="1200">
              <a:latin typeface="Arial Unicode MS"/>
              <a:cs typeface="Arial Unicode MS"/>
            </a:endParaRPr>
          </a:p>
          <a:p>
            <a:pPr marL="25400">
              <a:lnSpc>
                <a:spcPct val="100000"/>
              </a:lnSpc>
              <a:spcBef>
                <a:spcPts val="335"/>
              </a:spcBef>
            </a:pPr>
            <a:r>
              <a:rPr dirty="0" sz="1200">
                <a:latin typeface="Arial Unicode MS"/>
                <a:cs typeface="Arial Unicode MS"/>
              </a:rPr>
              <a:t>「山下，徳延～纏地区のまち歩き」調査結果を踏まえて，以下のような内容が話し合われた。</a:t>
            </a:r>
            <a:endParaRPr sz="1200">
              <a:latin typeface="Arial Unicode MS"/>
              <a:cs typeface="Arial Unicode MS"/>
            </a:endParaRPr>
          </a:p>
          <a:p>
            <a:pPr algn="just" marL="25400" marR="20320">
              <a:lnSpc>
                <a:spcPct val="125000"/>
              </a:lnSpc>
            </a:pPr>
            <a:r>
              <a:rPr dirty="0" sz="1200" spc="-100">
                <a:latin typeface="Arial Unicode MS"/>
                <a:cs typeface="Arial Unicode MS"/>
              </a:rPr>
              <a:t>・</a:t>
            </a:r>
            <a:r>
              <a:rPr dirty="0" sz="1200">
                <a:latin typeface="Arial Unicode MS"/>
                <a:cs typeface="Arial Unicode MS"/>
              </a:rPr>
              <a:t>全国で初め</a:t>
            </a:r>
            <a:r>
              <a:rPr dirty="0" sz="1200" spc="-195">
                <a:latin typeface="Arial Unicode MS"/>
                <a:cs typeface="Arial Unicode MS"/>
              </a:rPr>
              <a:t>て</a:t>
            </a:r>
            <a:r>
              <a:rPr dirty="0" sz="1200">
                <a:latin typeface="Arial Unicode MS"/>
                <a:cs typeface="Arial Unicode MS"/>
              </a:rPr>
              <a:t>「警戒レベル５緊急安全確</a:t>
            </a:r>
            <a:r>
              <a:rPr dirty="0" sz="1200" spc="-25">
                <a:latin typeface="Arial Unicode MS"/>
                <a:cs typeface="Arial Unicode MS"/>
              </a:rPr>
              <a:t>保</a:t>
            </a:r>
            <a:r>
              <a:rPr dirty="0" sz="1200" spc="-195">
                <a:latin typeface="Arial Unicode MS"/>
                <a:cs typeface="Arial Unicode MS"/>
              </a:rPr>
              <a:t>」</a:t>
            </a:r>
            <a:r>
              <a:rPr dirty="0" sz="1200">
                <a:latin typeface="Arial Unicode MS"/>
                <a:cs typeface="Arial Unicode MS"/>
              </a:rPr>
              <a:t>の発令をしたことについて</a:t>
            </a:r>
            <a:r>
              <a:rPr dirty="0" sz="1200" spc="-795">
                <a:latin typeface="Arial Unicode MS"/>
                <a:cs typeface="Arial Unicode MS"/>
              </a:rPr>
              <a:t>，</a:t>
            </a:r>
            <a:r>
              <a:rPr dirty="0" sz="1200">
                <a:latin typeface="Arial Unicode MS"/>
                <a:cs typeface="Arial Unicode MS"/>
              </a:rPr>
              <a:t>「出すまでの</a:t>
            </a:r>
            <a:r>
              <a:rPr dirty="0" sz="1200" spc="-25">
                <a:latin typeface="Arial Unicode MS"/>
                <a:cs typeface="Arial Unicode MS"/>
              </a:rPr>
              <a:t>判</a:t>
            </a:r>
            <a:r>
              <a:rPr dirty="0" sz="1200">
                <a:latin typeface="Arial Unicode MS"/>
                <a:cs typeface="Arial Unicode MS"/>
              </a:rPr>
              <a:t>断やその 後の対応などに課題が浮かびあがった</a:t>
            </a:r>
            <a:r>
              <a:rPr dirty="0" sz="1200" spc="-50">
                <a:latin typeface="Arial Unicode MS"/>
                <a:cs typeface="Arial Unicode MS"/>
              </a:rPr>
              <a:t>」</a:t>
            </a:r>
            <a:r>
              <a:rPr dirty="0" sz="1200">
                <a:latin typeface="Arial Unicode MS"/>
                <a:cs typeface="Arial Unicode MS"/>
              </a:rPr>
              <a:t>ようである</a:t>
            </a:r>
            <a:r>
              <a:rPr dirty="0" sz="1200" spc="-50">
                <a:latin typeface="Arial Unicode MS"/>
                <a:cs typeface="Arial Unicode MS"/>
              </a:rPr>
              <a:t>。</a:t>
            </a:r>
            <a:r>
              <a:rPr dirty="0" sz="1200">
                <a:latin typeface="Arial Unicode MS"/>
                <a:cs typeface="Arial Unicode MS"/>
              </a:rPr>
              <a:t>内水氾濫や洪水ハザードマップは整備してあ っても</a:t>
            </a:r>
            <a:r>
              <a:rPr dirty="0" sz="1200" spc="-25">
                <a:latin typeface="Arial Unicode MS"/>
                <a:cs typeface="Arial Unicode MS"/>
              </a:rPr>
              <a:t>，</a:t>
            </a:r>
            <a:r>
              <a:rPr dirty="0" sz="1200">
                <a:latin typeface="Arial Unicode MS"/>
                <a:cs typeface="Arial Unicode MS"/>
              </a:rPr>
              <a:t>それらの情報が実際の豪雨時の行</a:t>
            </a:r>
            <a:r>
              <a:rPr dirty="0" sz="1200" spc="-25">
                <a:latin typeface="Arial Unicode MS"/>
                <a:cs typeface="Arial Unicode MS"/>
              </a:rPr>
              <a:t>動</a:t>
            </a:r>
            <a:r>
              <a:rPr dirty="0" sz="1200">
                <a:latin typeface="Arial Unicode MS"/>
                <a:cs typeface="Arial Unicode MS"/>
              </a:rPr>
              <a:t>につながっていないようだ</a:t>
            </a:r>
            <a:r>
              <a:rPr dirty="0" sz="1200" spc="-25">
                <a:latin typeface="Arial Unicode MS"/>
                <a:cs typeface="Arial Unicode MS"/>
              </a:rPr>
              <a:t>。</a:t>
            </a:r>
            <a:r>
              <a:rPr dirty="0" sz="1200">
                <a:latin typeface="Arial Unicode MS"/>
                <a:cs typeface="Arial Unicode MS"/>
              </a:rPr>
              <a:t>平塚市と一緒</a:t>
            </a:r>
            <a:r>
              <a:rPr dirty="0" sz="1200" spc="-25">
                <a:latin typeface="Arial Unicode MS"/>
                <a:cs typeface="Arial Unicode MS"/>
              </a:rPr>
              <a:t>に</a:t>
            </a:r>
            <a:r>
              <a:rPr dirty="0" sz="1200">
                <a:latin typeface="Arial Unicode MS"/>
                <a:cs typeface="Arial Unicode MS"/>
              </a:rPr>
              <a:t>なり</a:t>
            </a:r>
            <a:r>
              <a:rPr dirty="0" sz="1200" spc="-25">
                <a:latin typeface="Arial Unicode MS"/>
                <a:cs typeface="Arial Unicode MS"/>
              </a:rPr>
              <a:t>，浸 </a:t>
            </a:r>
            <a:r>
              <a:rPr dirty="0" sz="1200">
                <a:latin typeface="Arial Unicode MS"/>
                <a:cs typeface="Arial Unicode MS"/>
              </a:rPr>
              <a:t>水や土砂災害があった場所を調査し</a:t>
            </a:r>
            <a:r>
              <a:rPr dirty="0" sz="1200" spc="-360">
                <a:latin typeface="Arial Unicode MS"/>
                <a:cs typeface="Arial Unicode MS"/>
              </a:rPr>
              <a:t>，</a:t>
            </a:r>
            <a:r>
              <a:rPr dirty="0" sz="1200">
                <a:latin typeface="Arial Unicode MS"/>
                <a:cs typeface="Arial Unicode MS"/>
              </a:rPr>
              <a:t>地図上に示し</a:t>
            </a:r>
            <a:r>
              <a:rPr dirty="0" sz="1200" spc="-360">
                <a:latin typeface="Arial Unicode MS"/>
                <a:cs typeface="Arial Unicode MS"/>
              </a:rPr>
              <a:t>，</a:t>
            </a:r>
            <a:r>
              <a:rPr dirty="0" sz="1200">
                <a:latin typeface="Arial Unicode MS"/>
                <a:cs typeface="Arial Unicode MS"/>
              </a:rPr>
              <a:t>できれば防災まち歩きができるとよいと思う。</a:t>
            </a:r>
            <a:endParaRPr sz="1200">
              <a:latin typeface="Arial Unicode MS"/>
              <a:cs typeface="Arial Unicode MS"/>
            </a:endParaRPr>
          </a:p>
          <a:p>
            <a:pPr marL="25400">
              <a:lnSpc>
                <a:spcPct val="100000"/>
              </a:lnSpc>
              <a:spcBef>
                <a:spcPts val="360"/>
              </a:spcBef>
            </a:pPr>
            <a:r>
              <a:rPr dirty="0" sz="1200">
                <a:latin typeface="Arial Unicode MS"/>
                <a:cs typeface="Arial Unicode MS"/>
              </a:rPr>
              <a:t>・人的被害がなかったことは良かった。</a:t>
            </a:r>
            <a:endParaRPr sz="1200">
              <a:latin typeface="Arial Unicode MS"/>
              <a:cs typeface="Arial Unicode MS"/>
            </a:endParaRPr>
          </a:p>
          <a:p>
            <a:pPr marL="25400" marR="94615">
              <a:lnSpc>
                <a:spcPct val="125000"/>
              </a:lnSpc>
            </a:pPr>
            <a:r>
              <a:rPr dirty="0" sz="1200">
                <a:latin typeface="Arial Unicode MS"/>
                <a:cs typeface="Arial Unicode MS"/>
              </a:rPr>
              <a:t>・一番危険な河川水位が上がったのは夜中から夜明け近くで，レベル５の発令に対し</a:t>
            </a:r>
            <a:r>
              <a:rPr dirty="0" sz="1200" spc="-25">
                <a:latin typeface="Arial Unicode MS"/>
                <a:cs typeface="Arial Unicode MS"/>
              </a:rPr>
              <a:t> </a:t>
            </a:r>
            <a:r>
              <a:rPr dirty="0" sz="1200" spc="114">
                <a:latin typeface="Arial Unicode MS"/>
                <a:cs typeface="Arial Unicode MS"/>
              </a:rPr>
              <a:t>16</a:t>
            </a:r>
            <a:r>
              <a:rPr dirty="0" sz="1200" spc="-10">
                <a:latin typeface="Arial Unicode MS"/>
                <a:cs typeface="Arial Unicode MS"/>
              </a:rPr>
              <a:t> </a:t>
            </a:r>
            <a:r>
              <a:rPr dirty="0" sz="1200">
                <a:latin typeface="Arial Unicode MS"/>
                <a:cs typeface="Arial Unicode MS"/>
              </a:rPr>
              <a:t>ヶ所の避 難所に避難したのは</a:t>
            </a:r>
            <a:r>
              <a:rPr dirty="0" sz="1200" spc="-55">
                <a:latin typeface="Arial Unicode MS"/>
                <a:cs typeface="Arial Unicode MS"/>
              </a:rPr>
              <a:t> </a:t>
            </a:r>
            <a:r>
              <a:rPr dirty="0" sz="1200" spc="114">
                <a:latin typeface="Arial Unicode MS"/>
                <a:cs typeface="Arial Unicode MS"/>
              </a:rPr>
              <a:t>143</a:t>
            </a:r>
            <a:r>
              <a:rPr dirty="0" sz="1200" spc="-45">
                <a:latin typeface="Arial Unicode MS"/>
                <a:cs typeface="Arial Unicode MS"/>
              </a:rPr>
              <a:t> </a:t>
            </a:r>
            <a:r>
              <a:rPr dirty="0" sz="1200">
                <a:latin typeface="Arial Unicode MS"/>
                <a:cs typeface="Arial Unicode MS"/>
              </a:rPr>
              <a:t>名（８万世帯</a:t>
            </a:r>
            <a:r>
              <a:rPr dirty="0" sz="1200" spc="-55">
                <a:latin typeface="Arial Unicode MS"/>
                <a:cs typeface="Arial Unicode MS"/>
              </a:rPr>
              <a:t> </a:t>
            </a:r>
            <a:r>
              <a:rPr dirty="0" sz="1200" spc="114">
                <a:latin typeface="Arial Unicode MS"/>
                <a:cs typeface="Arial Unicode MS"/>
              </a:rPr>
              <a:t>19</a:t>
            </a:r>
            <a:r>
              <a:rPr dirty="0" sz="1200" spc="-40">
                <a:latin typeface="Arial Unicode MS"/>
                <a:cs typeface="Arial Unicode MS"/>
              </a:rPr>
              <a:t> </a:t>
            </a:r>
            <a:r>
              <a:rPr dirty="0" sz="1200">
                <a:latin typeface="Arial Unicode MS"/>
                <a:cs typeface="Arial Unicode MS"/>
              </a:rPr>
              <a:t>万</a:t>
            </a:r>
            <a:r>
              <a:rPr dirty="0" sz="1200" spc="85">
                <a:latin typeface="Arial Unicode MS"/>
                <a:cs typeface="Arial Unicode MS"/>
              </a:rPr>
              <a:t>９000</a:t>
            </a:r>
            <a:r>
              <a:rPr dirty="0" sz="1200" spc="-45">
                <a:latin typeface="Arial Unicode MS"/>
                <a:cs typeface="Arial Unicode MS"/>
              </a:rPr>
              <a:t> </a:t>
            </a:r>
            <a:r>
              <a:rPr dirty="0" sz="1200">
                <a:latin typeface="Arial Unicode MS"/>
                <a:cs typeface="Arial Unicode MS"/>
              </a:rPr>
              <a:t>人）に呼びかけた割には少なかった。</a:t>
            </a:r>
            <a:endParaRPr sz="1200">
              <a:latin typeface="Arial Unicode MS"/>
              <a:cs typeface="Arial Unicode MS"/>
            </a:endParaRPr>
          </a:p>
          <a:p>
            <a:pPr marL="25400" marR="96520">
              <a:lnSpc>
                <a:spcPct val="125000"/>
              </a:lnSpc>
            </a:pPr>
            <a:r>
              <a:rPr dirty="0" sz="1200" spc="-25">
                <a:latin typeface="Arial Unicode MS"/>
                <a:cs typeface="Arial Unicode MS"/>
              </a:rPr>
              <a:t>・</a:t>
            </a:r>
            <a:r>
              <a:rPr dirty="0" sz="1200">
                <a:latin typeface="Arial Unicode MS"/>
                <a:cs typeface="Arial Unicode MS"/>
              </a:rPr>
              <a:t>大きな災害が発生しそうな時の災害リス</a:t>
            </a:r>
            <a:r>
              <a:rPr dirty="0" sz="1200" spc="-25">
                <a:latin typeface="Arial Unicode MS"/>
                <a:cs typeface="Arial Unicode MS"/>
              </a:rPr>
              <a:t>ク</a:t>
            </a:r>
            <a:r>
              <a:rPr dirty="0" sz="1200">
                <a:latin typeface="Arial Unicode MS"/>
                <a:cs typeface="Arial Unicode MS"/>
              </a:rPr>
              <a:t>の判断基</a:t>
            </a:r>
            <a:r>
              <a:rPr dirty="0" sz="1200" spc="-75">
                <a:latin typeface="Arial Unicode MS"/>
                <a:cs typeface="Arial Unicode MS"/>
              </a:rPr>
              <a:t>準</a:t>
            </a:r>
            <a:r>
              <a:rPr dirty="0" sz="1200">
                <a:latin typeface="Arial Unicode MS"/>
                <a:cs typeface="Arial Unicode MS"/>
              </a:rPr>
              <a:t>（避難命令が無くても自治会や個人の行動 </a:t>
            </a:r>
            <a:r>
              <a:rPr dirty="0" sz="1200">
                <a:latin typeface="Arial Unicode MS"/>
                <a:cs typeface="Arial Unicode MS"/>
              </a:rPr>
              <a:t>を起こす）が難しい。</a:t>
            </a:r>
            <a:endParaRPr sz="1200">
              <a:latin typeface="Arial Unicode MS"/>
              <a:cs typeface="Arial Unicode MS"/>
            </a:endParaRPr>
          </a:p>
          <a:p>
            <a:pPr marL="25400" marR="96520">
              <a:lnSpc>
                <a:spcPct val="125000"/>
              </a:lnSpc>
            </a:pPr>
            <a:r>
              <a:rPr dirty="0" sz="1200" spc="-25">
                <a:latin typeface="Arial Unicode MS"/>
                <a:cs typeface="Arial Unicode MS"/>
              </a:rPr>
              <a:t>・</a:t>
            </a:r>
            <a:r>
              <a:rPr dirty="0" sz="1200">
                <a:latin typeface="Arial Unicode MS"/>
                <a:cs typeface="Arial Unicode MS"/>
              </a:rPr>
              <a:t>各地域の災害リスクを知り</a:t>
            </a:r>
            <a:r>
              <a:rPr dirty="0" sz="1200" spc="-25">
                <a:latin typeface="Arial Unicode MS"/>
                <a:cs typeface="Arial Unicode MS"/>
              </a:rPr>
              <a:t>，</a:t>
            </a:r>
            <a:r>
              <a:rPr dirty="0" sz="1200">
                <a:latin typeface="Arial Unicode MS"/>
                <a:cs typeface="Arial Unicode MS"/>
              </a:rPr>
              <a:t>命を守るための防災マッ</a:t>
            </a:r>
            <a:r>
              <a:rPr dirty="0" sz="1200" spc="-25">
                <a:latin typeface="Arial Unicode MS"/>
                <a:cs typeface="Arial Unicode MS"/>
              </a:rPr>
              <a:t>プ</a:t>
            </a:r>
            <a:r>
              <a:rPr dirty="0" sz="1200">
                <a:latin typeface="Arial Unicode MS"/>
                <a:cs typeface="Arial Unicode MS"/>
              </a:rPr>
              <a:t>（マイタイムライン</a:t>
            </a:r>
            <a:r>
              <a:rPr dirty="0" sz="1200" spc="-25">
                <a:latin typeface="Arial Unicode MS"/>
                <a:cs typeface="Arial Unicode MS"/>
              </a:rPr>
              <a:t>）</a:t>
            </a:r>
            <a:r>
              <a:rPr dirty="0" sz="1200">
                <a:latin typeface="Arial Unicode MS"/>
                <a:cs typeface="Arial Unicode MS"/>
              </a:rPr>
              <a:t>避難行</a:t>
            </a:r>
            <a:r>
              <a:rPr dirty="0" sz="1200" spc="-25">
                <a:latin typeface="Arial Unicode MS"/>
                <a:cs typeface="Arial Unicode MS"/>
              </a:rPr>
              <a:t>動</a:t>
            </a:r>
            <a:r>
              <a:rPr dirty="0" sz="1200">
                <a:latin typeface="Arial Unicode MS"/>
                <a:cs typeface="Arial Unicode MS"/>
              </a:rPr>
              <a:t>計画を自 </a:t>
            </a:r>
            <a:r>
              <a:rPr dirty="0" sz="1200">
                <a:latin typeface="Arial Unicode MS"/>
                <a:cs typeface="Arial Unicode MS"/>
              </a:rPr>
              <a:t>分で作成しようと意識させるにはどうすべきだろうか。</a:t>
            </a:r>
            <a:endParaRPr sz="1200">
              <a:latin typeface="Arial Unicode MS"/>
              <a:cs typeface="Arial Unicode MS"/>
            </a:endParaRPr>
          </a:p>
          <a:p>
            <a:pPr marL="25400">
              <a:lnSpc>
                <a:spcPct val="100000"/>
              </a:lnSpc>
              <a:spcBef>
                <a:spcPts val="360"/>
              </a:spcBef>
              <a:tabLst>
                <a:tab pos="710565" algn="l"/>
              </a:tabLst>
            </a:pPr>
            <a:r>
              <a:rPr dirty="0" sz="1200">
                <a:latin typeface="Arial Unicode MS"/>
                <a:cs typeface="Arial Unicode MS"/>
              </a:rPr>
              <a:t>※</a:t>
            </a:r>
            <a:r>
              <a:rPr dirty="0" sz="1200" spc="260">
                <a:latin typeface="Arial Unicode MS"/>
                <a:cs typeface="Arial Unicode MS"/>
              </a:rPr>
              <a:t> </a:t>
            </a:r>
            <a:r>
              <a:rPr dirty="0" sz="1200">
                <a:latin typeface="Arial Unicode MS"/>
                <a:cs typeface="Arial Unicode MS"/>
              </a:rPr>
              <a:t>参考	避難のあり方には「水平避難」「垂直避難」「高台避難」がある。（横浜</a:t>
            </a:r>
            <a:r>
              <a:rPr dirty="0" sz="1200" spc="285">
                <a:latin typeface="Arial Unicode MS"/>
                <a:cs typeface="Arial Unicode MS"/>
              </a:rPr>
              <a:t>市</a:t>
            </a:r>
            <a:r>
              <a:rPr dirty="0" sz="1200" spc="40">
                <a:latin typeface="Arial Unicode MS"/>
                <a:cs typeface="Arial Unicode MS"/>
              </a:rPr>
              <a:t>HP）</a:t>
            </a:r>
            <a:endParaRPr sz="1200">
              <a:latin typeface="Arial Unicode MS"/>
              <a:cs typeface="Arial Unicode MS"/>
            </a:endParaRPr>
          </a:p>
          <a:p>
            <a:pPr>
              <a:lnSpc>
                <a:spcPct val="100000"/>
              </a:lnSpc>
              <a:spcBef>
                <a:spcPts val="70"/>
              </a:spcBef>
            </a:pPr>
            <a:endParaRPr sz="1200">
              <a:latin typeface="Arial Unicode MS"/>
              <a:cs typeface="Arial Unicode MS"/>
            </a:endParaRPr>
          </a:p>
          <a:p>
            <a:pPr algn="just" marL="25400">
              <a:lnSpc>
                <a:spcPct val="100000"/>
              </a:lnSpc>
              <a:spcBef>
                <a:spcPts val="5"/>
              </a:spcBef>
              <a:tabLst>
                <a:tab pos="5959475" algn="l"/>
              </a:tabLst>
            </a:pPr>
            <a:r>
              <a:rPr dirty="0" sz="1200">
                <a:latin typeface="Arial Unicode MS"/>
                <a:cs typeface="Arial Unicode MS"/>
              </a:rPr>
              <a:t>６  </a:t>
            </a:r>
            <a:r>
              <a:rPr dirty="0" sz="1200" spc="200">
                <a:latin typeface="Arial Unicode MS"/>
                <a:cs typeface="Arial Unicode MS"/>
              </a:rPr>
              <a:t> </a:t>
            </a:r>
            <a:r>
              <a:rPr dirty="0" sz="1200">
                <a:latin typeface="Arial Unicode MS"/>
                <a:cs typeface="Arial Unicode MS"/>
              </a:rPr>
              <a:t>金目川を中心とする流域調査（神奈川</a:t>
            </a:r>
            <a:r>
              <a:rPr dirty="0" sz="1200" spc="285">
                <a:latin typeface="Arial Unicode MS"/>
                <a:cs typeface="Arial Unicode MS"/>
              </a:rPr>
              <a:t>県</a:t>
            </a:r>
            <a:r>
              <a:rPr dirty="0" sz="1200" spc="60">
                <a:latin typeface="Arial Unicode MS"/>
                <a:cs typeface="Arial Unicode MS"/>
              </a:rPr>
              <a:t>HP</a:t>
            </a:r>
            <a:r>
              <a:rPr dirty="0" sz="1200" spc="-45">
                <a:latin typeface="Arial Unicode MS"/>
                <a:cs typeface="Arial Unicode MS"/>
              </a:rPr>
              <a:t> </a:t>
            </a:r>
            <a:r>
              <a:rPr dirty="0" sz="1200">
                <a:latin typeface="Arial Unicode MS"/>
                <a:cs typeface="Arial Unicode MS"/>
              </a:rPr>
              <a:t>の情報を元に相原が編集）	</a:t>
            </a:r>
            <a:r>
              <a:rPr dirty="0" baseline="-57870" sz="1800">
                <a:latin typeface="Arial Unicode MS"/>
                <a:cs typeface="Arial Unicode MS"/>
              </a:rPr>
              <a:t>資料６</a:t>
            </a:r>
            <a:endParaRPr baseline="-57870" sz="1800">
              <a:latin typeface="Arial Unicode MS"/>
              <a:cs typeface="Arial Unicode MS"/>
            </a:endParaRPr>
          </a:p>
        </p:txBody>
      </p:sp>
      <p:sp>
        <p:nvSpPr>
          <p:cNvPr id="6" name="object 6"/>
          <p:cNvSpPr txBox="1">
            <a:spLocks noGrp="1"/>
          </p:cNvSpPr>
          <p:nvPr>
            <p:ph type="sldNum" idx="7" sz="quarter"/>
          </p:nvPr>
        </p:nvSpPr>
        <p:spPr>
          <a:prstGeom prst="rect"/>
        </p:spPr>
        <p:txBody>
          <a:bodyPr wrap="square" lIns="0" tIns="0" rIns="0" bIns="0" rtlCol="0" vert="horz">
            <a:spAutoFit/>
          </a:bodyPr>
          <a:lstStyle/>
          <a:p>
            <a:pPr marL="38100">
              <a:lnSpc>
                <a:spcPts val="1240"/>
              </a:lnSpc>
            </a:pPr>
            <a:fld id="{81D60167-4931-47E6-BA6A-407CBD079E47}" type="slidenum">
              <a:rPr dirty="0"/>
              <a:t>5</a:t>
            </a:fl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6212" y="447547"/>
            <a:ext cx="6791959" cy="208279"/>
          </a:xfrm>
          <a:prstGeom prst="rect">
            <a:avLst/>
          </a:prstGeom>
        </p:spPr>
        <p:txBody>
          <a:bodyPr wrap="square" lIns="0" tIns="12700" rIns="0" bIns="0" rtlCol="0" vert="horz">
            <a:spAutoFit/>
          </a:bodyPr>
          <a:lstStyle/>
          <a:p>
            <a:pPr marL="12700">
              <a:lnSpc>
                <a:spcPct val="100000"/>
              </a:lnSpc>
              <a:spcBef>
                <a:spcPts val="100"/>
              </a:spcBef>
            </a:pPr>
            <a:r>
              <a:rPr dirty="0" sz="1200" spc="110">
                <a:latin typeface="Arial Unicode MS"/>
                <a:cs typeface="Arial Unicode MS"/>
              </a:rPr>
              <a:t>■</a:t>
            </a:r>
            <a:r>
              <a:rPr dirty="0" sz="1200" spc="180">
                <a:latin typeface="Arial Unicode MS"/>
                <a:cs typeface="Arial Unicode MS"/>
              </a:rPr>
              <a:t>降</a:t>
            </a:r>
            <a:r>
              <a:rPr dirty="0" sz="1200" spc="200">
                <a:latin typeface="Arial Unicode MS"/>
                <a:cs typeface="Arial Unicode MS"/>
              </a:rPr>
              <a:t>雨</a:t>
            </a:r>
            <a:r>
              <a:rPr dirty="0" sz="1200">
                <a:latin typeface="Arial Unicode MS"/>
                <a:cs typeface="Arial Unicode MS"/>
              </a:rPr>
              <a:t>量</a:t>
            </a:r>
            <a:r>
              <a:rPr dirty="0" sz="1200" spc="20">
                <a:latin typeface="Arial Unicode MS"/>
                <a:cs typeface="Arial Unicode MS"/>
              </a:rPr>
              <a:t>記</a:t>
            </a:r>
            <a:r>
              <a:rPr dirty="0" sz="1200">
                <a:latin typeface="Arial Unicode MS"/>
                <a:cs typeface="Arial Unicode MS"/>
              </a:rPr>
              <a:t>録</a:t>
            </a:r>
            <a:r>
              <a:rPr dirty="0" sz="1200" spc="20">
                <a:latin typeface="Arial Unicode MS"/>
                <a:cs typeface="Arial Unicode MS"/>
              </a:rPr>
              <a:t>（</a:t>
            </a:r>
            <a:r>
              <a:rPr dirty="0" sz="1200">
                <a:latin typeface="Arial Unicode MS"/>
                <a:cs typeface="Arial Unicode MS"/>
              </a:rPr>
              <a:t>神</a:t>
            </a:r>
            <a:r>
              <a:rPr dirty="0" sz="1200" spc="20">
                <a:latin typeface="Arial Unicode MS"/>
                <a:cs typeface="Arial Unicode MS"/>
              </a:rPr>
              <a:t>奈</a:t>
            </a:r>
            <a:r>
              <a:rPr dirty="0" sz="1200">
                <a:latin typeface="Arial Unicode MS"/>
                <a:cs typeface="Arial Unicode MS"/>
              </a:rPr>
              <a:t>川</a:t>
            </a:r>
            <a:r>
              <a:rPr dirty="0" sz="1200" spc="20">
                <a:latin typeface="Arial Unicode MS"/>
                <a:cs typeface="Arial Unicode MS"/>
              </a:rPr>
              <a:t>県</a:t>
            </a:r>
            <a:r>
              <a:rPr dirty="0" sz="1200">
                <a:latin typeface="Arial Unicode MS"/>
                <a:cs typeface="Arial Unicode MS"/>
              </a:rPr>
              <a:t>雨</a:t>
            </a:r>
            <a:r>
              <a:rPr dirty="0" sz="1200" spc="20">
                <a:latin typeface="Arial Unicode MS"/>
                <a:cs typeface="Arial Unicode MS"/>
              </a:rPr>
              <a:t>量</a:t>
            </a:r>
            <a:r>
              <a:rPr dirty="0" sz="1200">
                <a:latin typeface="Arial Unicode MS"/>
                <a:cs typeface="Arial Unicode MS"/>
              </a:rPr>
              <a:t>水</a:t>
            </a:r>
            <a:r>
              <a:rPr dirty="0" sz="1200" spc="20">
                <a:latin typeface="Arial Unicode MS"/>
                <a:cs typeface="Arial Unicode MS"/>
              </a:rPr>
              <a:t>位</a:t>
            </a:r>
            <a:r>
              <a:rPr dirty="0" sz="1200">
                <a:latin typeface="Arial Unicode MS"/>
                <a:cs typeface="Arial Unicode MS"/>
              </a:rPr>
              <a:t>情</a:t>
            </a:r>
            <a:r>
              <a:rPr dirty="0" sz="1200" spc="20">
                <a:latin typeface="Arial Unicode MS"/>
                <a:cs typeface="Arial Unicode MS"/>
              </a:rPr>
              <a:t>報</a:t>
            </a:r>
            <a:r>
              <a:rPr dirty="0" sz="1200">
                <a:latin typeface="Arial Unicode MS"/>
                <a:cs typeface="Arial Unicode MS"/>
              </a:rPr>
              <a:t>サ</a:t>
            </a:r>
            <a:r>
              <a:rPr dirty="0" sz="1200" spc="20">
                <a:latin typeface="Arial Unicode MS"/>
                <a:cs typeface="Arial Unicode MS"/>
              </a:rPr>
              <a:t>イト</a:t>
            </a:r>
            <a:r>
              <a:rPr dirty="0" sz="1200">
                <a:latin typeface="Arial Unicode MS"/>
                <a:cs typeface="Arial Unicode MS"/>
              </a:rPr>
              <a:t>で降</a:t>
            </a:r>
            <a:r>
              <a:rPr dirty="0" sz="1200" spc="20">
                <a:latin typeface="Arial Unicode MS"/>
                <a:cs typeface="Arial Unicode MS"/>
              </a:rPr>
              <a:t>雨</a:t>
            </a:r>
            <a:r>
              <a:rPr dirty="0" sz="1200">
                <a:latin typeface="Arial Unicode MS"/>
                <a:cs typeface="Arial Unicode MS"/>
              </a:rPr>
              <a:t>時</a:t>
            </a:r>
            <a:r>
              <a:rPr dirty="0" sz="1200" spc="20">
                <a:latin typeface="Arial Unicode MS"/>
                <a:cs typeface="Arial Unicode MS"/>
              </a:rPr>
              <a:t>の</a:t>
            </a:r>
            <a:r>
              <a:rPr dirty="0" sz="1200">
                <a:latin typeface="Arial Unicode MS"/>
                <a:cs typeface="Arial Unicode MS"/>
              </a:rPr>
              <a:t>み</a:t>
            </a:r>
            <a:r>
              <a:rPr dirty="0" sz="1200" spc="20">
                <a:latin typeface="Arial Unicode MS"/>
                <a:cs typeface="Arial Unicode MS"/>
              </a:rPr>
              <a:t>記</a:t>
            </a:r>
            <a:r>
              <a:rPr dirty="0" sz="1200">
                <a:latin typeface="Arial Unicode MS"/>
                <a:cs typeface="Arial Unicode MS"/>
              </a:rPr>
              <a:t>録</a:t>
            </a:r>
            <a:r>
              <a:rPr dirty="0" sz="1200" spc="20">
                <a:latin typeface="Arial Unicode MS"/>
                <a:cs typeface="Arial Unicode MS"/>
              </a:rPr>
              <a:t>さ</a:t>
            </a:r>
            <a:r>
              <a:rPr dirty="0" sz="1200">
                <a:latin typeface="Arial Unicode MS"/>
                <a:cs typeface="Arial Unicode MS"/>
              </a:rPr>
              <a:t>れ</a:t>
            </a:r>
            <a:r>
              <a:rPr dirty="0" sz="1200" spc="20">
                <a:latin typeface="Arial Unicode MS"/>
                <a:cs typeface="Arial Unicode MS"/>
              </a:rPr>
              <a:t>，</a:t>
            </a:r>
            <a:r>
              <a:rPr dirty="0" sz="1200">
                <a:latin typeface="Arial Unicode MS"/>
                <a:cs typeface="Arial Unicode MS"/>
              </a:rPr>
              <a:t>当</a:t>
            </a:r>
            <a:r>
              <a:rPr dirty="0" sz="1200" spc="20">
                <a:latin typeface="Arial Unicode MS"/>
                <a:cs typeface="Arial Unicode MS"/>
              </a:rPr>
              <a:t>時</a:t>
            </a:r>
            <a:r>
              <a:rPr dirty="0" sz="1200">
                <a:latin typeface="Arial Unicode MS"/>
                <a:cs typeface="Arial Unicode MS"/>
              </a:rPr>
              <a:t>デ</a:t>
            </a:r>
            <a:r>
              <a:rPr dirty="0" sz="1200" spc="20">
                <a:latin typeface="Arial Unicode MS"/>
                <a:cs typeface="Arial Unicode MS"/>
              </a:rPr>
              <a:t>ー</a:t>
            </a:r>
            <a:r>
              <a:rPr dirty="0" sz="1200">
                <a:latin typeface="Arial Unicode MS"/>
                <a:cs typeface="Arial Unicode MS"/>
              </a:rPr>
              <a:t>タ</a:t>
            </a:r>
            <a:r>
              <a:rPr dirty="0" sz="1200" spc="20">
                <a:latin typeface="Arial Unicode MS"/>
                <a:cs typeface="Arial Unicode MS"/>
              </a:rPr>
              <a:t>を</a:t>
            </a:r>
            <a:r>
              <a:rPr dirty="0" sz="1200">
                <a:latin typeface="Arial Unicode MS"/>
                <a:cs typeface="Arial Unicode MS"/>
              </a:rPr>
              <a:t>入</a:t>
            </a:r>
            <a:r>
              <a:rPr dirty="0" sz="1200" spc="20">
                <a:latin typeface="Arial Unicode MS"/>
                <a:cs typeface="Arial Unicode MS"/>
              </a:rPr>
              <a:t>手し</a:t>
            </a:r>
            <a:r>
              <a:rPr dirty="0" sz="1200">
                <a:latin typeface="Arial Unicode MS"/>
                <a:cs typeface="Arial Unicode MS"/>
              </a:rPr>
              <a:t>たもの）</a:t>
            </a:r>
            <a:endParaRPr sz="1200">
              <a:latin typeface="Arial Unicode MS"/>
              <a:cs typeface="Arial Unicode MS"/>
            </a:endParaRPr>
          </a:p>
        </p:txBody>
      </p:sp>
      <p:sp>
        <p:nvSpPr>
          <p:cNvPr id="3" name="object 3"/>
          <p:cNvSpPr txBox="1"/>
          <p:nvPr/>
        </p:nvSpPr>
        <p:spPr>
          <a:xfrm>
            <a:off x="2559811" y="4562347"/>
            <a:ext cx="9398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まとめてみた</a:t>
            </a:r>
            <a:endParaRPr sz="1200">
              <a:latin typeface="Arial Unicode MS"/>
              <a:cs typeface="Arial Unicode MS"/>
            </a:endParaRPr>
          </a:p>
        </p:txBody>
      </p:sp>
      <p:sp>
        <p:nvSpPr>
          <p:cNvPr id="4" name="object 4"/>
          <p:cNvSpPr txBox="1"/>
          <p:nvPr/>
        </p:nvSpPr>
        <p:spPr>
          <a:xfrm>
            <a:off x="426212" y="8796019"/>
            <a:ext cx="6100445" cy="711200"/>
          </a:xfrm>
          <a:prstGeom prst="rect">
            <a:avLst/>
          </a:prstGeom>
        </p:spPr>
        <p:txBody>
          <a:bodyPr wrap="square" lIns="0" tIns="58419" rIns="0" bIns="0" rtlCol="0" vert="horz">
            <a:spAutoFit/>
          </a:bodyPr>
          <a:lstStyle/>
          <a:p>
            <a:pPr marL="12700">
              <a:lnSpc>
                <a:spcPct val="100000"/>
              </a:lnSpc>
              <a:spcBef>
                <a:spcPts val="459"/>
              </a:spcBef>
              <a:tabLst>
                <a:tab pos="316865" algn="l"/>
              </a:tabLst>
            </a:pPr>
            <a:r>
              <a:rPr dirty="0" sz="1200">
                <a:latin typeface="Arial Unicode MS"/>
                <a:cs typeface="Arial Unicode MS"/>
              </a:rPr>
              <a:t>※	平塚市では「洪水ハザードマップ」…</a:t>
            </a:r>
            <a:r>
              <a:rPr dirty="0" sz="1200" spc="120">
                <a:latin typeface="Arial Unicode MS"/>
                <a:cs typeface="Arial Unicode MS"/>
              </a:rPr>
              <a:t>3</a:t>
            </a:r>
            <a:r>
              <a:rPr dirty="0" sz="1200" spc="100">
                <a:latin typeface="Arial Unicode MS"/>
                <a:cs typeface="Arial Unicode MS"/>
              </a:rPr>
              <a:t>6</a:t>
            </a:r>
            <a:r>
              <a:rPr dirty="0" sz="1200" spc="70">
                <a:latin typeface="Arial Unicode MS"/>
                <a:cs typeface="Arial Unicode MS"/>
              </a:rPr>
              <a:t>9</a:t>
            </a:r>
            <a:r>
              <a:rPr dirty="0" sz="1200" spc="100">
                <a:latin typeface="Arial Unicode MS"/>
                <a:cs typeface="Arial Unicode MS"/>
              </a:rPr>
              <a:t>m</a:t>
            </a:r>
            <a:r>
              <a:rPr dirty="0" sz="1200" spc="50">
                <a:latin typeface="Arial Unicode MS"/>
                <a:cs typeface="Arial Unicode MS"/>
              </a:rPr>
              <a:t>m</a:t>
            </a:r>
            <a:r>
              <a:rPr dirty="0" sz="1200">
                <a:latin typeface="Arial Unicode MS"/>
                <a:cs typeface="Arial Unicode MS"/>
              </a:rPr>
              <a:t>／</a:t>
            </a:r>
            <a:r>
              <a:rPr dirty="0" sz="1200" spc="100">
                <a:latin typeface="Arial Unicode MS"/>
                <a:cs typeface="Arial Unicode MS"/>
              </a:rPr>
              <a:t>2</a:t>
            </a:r>
            <a:r>
              <a:rPr dirty="0" sz="1200" spc="120">
                <a:latin typeface="Arial Unicode MS"/>
                <a:cs typeface="Arial Unicode MS"/>
              </a:rPr>
              <a:t>4</a:t>
            </a:r>
            <a:r>
              <a:rPr dirty="0" sz="1200" spc="50">
                <a:latin typeface="Arial Unicode MS"/>
                <a:cs typeface="Arial Unicode MS"/>
              </a:rPr>
              <a:t>h</a:t>
            </a:r>
            <a:r>
              <a:rPr dirty="0" sz="1200" spc="-50">
                <a:latin typeface="Arial Unicode MS"/>
                <a:cs typeface="Arial Unicode MS"/>
              </a:rPr>
              <a:t> </a:t>
            </a:r>
            <a:r>
              <a:rPr dirty="0" sz="1200">
                <a:latin typeface="Arial Unicode MS"/>
                <a:cs typeface="Arial Unicode MS"/>
              </a:rPr>
              <a:t>が基準として作成されている。</a:t>
            </a:r>
            <a:endParaRPr sz="1200">
              <a:latin typeface="Arial Unicode MS"/>
              <a:cs typeface="Arial Unicode MS"/>
            </a:endParaRPr>
          </a:p>
          <a:p>
            <a:pPr marL="12700">
              <a:lnSpc>
                <a:spcPct val="100000"/>
              </a:lnSpc>
              <a:spcBef>
                <a:spcPts val="360"/>
              </a:spcBef>
              <a:tabLst>
                <a:tab pos="316865" algn="l"/>
              </a:tabLst>
            </a:pPr>
            <a:r>
              <a:rPr dirty="0" sz="1200" spc="340">
                <a:latin typeface="Arial Unicode MS"/>
                <a:cs typeface="Arial Unicode MS"/>
              </a:rPr>
              <a:t>→</a:t>
            </a:r>
            <a:r>
              <a:rPr dirty="0" sz="1200" spc="340">
                <a:latin typeface="Arial Unicode MS"/>
                <a:cs typeface="Arial Unicode MS"/>
              </a:rPr>
              <a:t>	横浜市では「最大規模の洪水ハザードマップ」</a:t>
            </a:r>
            <a:r>
              <a:rPr dirty="0" sz="1200" spc="90">
                <a:latin typeface="Arial Unicode MS"/>
                <a:cs typeface="Arial Unicode MS"/>
              </a:rPr>
              <a:t>332</a:t>
            </a:r>
            <a:r>
              <a:rPr dirty="0" sz="1200" spc="105">
                <a:latin typeface="Arial Unicode MS"/>
                <a:cs typeface="Arial Unicode MS"/>
              </a:rPr>
              <a:t>m</a:t>
            </a:r>
            <a:r>
              <a:rPr dirty="0" sz="1200" spc="50">
                <a:latin typeface="Arial Unicode MS"/>
                <a:cs typeface="Arial Unicode MS"/>
              </a:rPr>
              <a:t>m</a:t>
            </a:r>
            <a:r>
              <a:rPr dirty="0" sz="1200">
                <a:latin typeface="Arial Unicode MS"/>
                <a:cs typeface="Arial Unicode MS"/>
              </a:rPr>
              <a:t>／</a:t>
            </a:r>
            <a:r>
              <a:rPr dirty="0" sz="1200" spc="120">
                <a:latin typeface="Arial Unicode MS"/>
                <a:cs typeface="Arial Unicode MS"/>
              </a:rPr>
              <a:t>24</a:t>
            </a:r>
            <a:r>
              <a:rPr dirty="0" sz="1200" spc="50">
                <a:latin typeface="Arial Unicode MS"/>
                <a:cs typeface="Arial Unicode MS"/>
              </a:rPr>
              <a:t>h</a:t>
            </a:r>
            <a:r>
              <a:rPr dirty="0" sz="1200" spc="-50">
                <a:latin typeface="Arial Unicode MS"/>
                <a:cs typeface="Arial Unicode MS"/>
              </a:rPr>
              <a:t> </a:t>
            </a:r>
            <a:r>
              <a:rPr dirty="0" sz="1200">
                <a:latin typeface="Arial Unicode MS"/>
                <a:cs typeface="Arial Unicode MS"/>
              </a:rPr>
              <a:t>を想定</a:t>
            </a:r>
            <a:endParaRPr sz="1200">
              <a:latin typeface="Arial Unicode MS"/>
              <a:cs typeface="Arial Unicode MS"/>
            </a:endParaRPr>
          </a:p>
          <a:p>
            <a:pPr marL="1079500">
              <a:lnSpc>
                <a:spcPct val="100000"/>
              </a:lnSpc>
              <a:spcBef>
                <a:spcPts val="360"/>
              </a:spcBef>
            </a:pPr>
            <a:r>
              <a:rPr dirty="0" sz="1200">
                <a:latin typeface="Arial Unicode MS"/>
                <a:cs typeface="Arial Unicode MS"/>
              </a:rPr>
              <a:t>「計画規模の洪水ハザードマップ」</a:t>
            </a:r>
            <a:r>
              <a:rPr dirty="0" sz="1200" spc="85">
                <a:latin typeface="Arial Unicode MS"/>
                <a:cs typeface="Arial Unicode MS"/>
              </a:rPr>
              <a:t>93</a:t>
            </a:r>
            <a:r>
              <a:rPr dirty="0" sz="1200" spc="120">
                <a:latin typeface="Arial Unicode MS"/>
                <a:cs typeface="Arial Unicode MS"/>
              </a:rPr>
              <a:t>m</a:t>
            </a:r>
            <a:r>
              <a:rPr dirty="0" sz="1200" spc="50">
                <a:latin typeface="Arial Unicode MS"/>
                <a:cs typeface="Arial Unicode MS"/>
              </a:rPr>
              <a:t>m</a:t>
            </a:r>
            <a:r>
              <a:rPr dirty="0" sz="1200" spc="-25">
                <a:latin typeface="Arial Unicode MS"/>
                <a:cs typeface="Arial Unicode MS"/>
              </a:rPr>
              <a:t>／</a:t>
            </a:r>
            <a:r>
              <a:rPr dirty="0" sz="1200" spc="50">
                <a:latin typeface="Arial Unicode MS"/>
                <a:cs typeface="Arial Unicode MS"/>
              </a:rPr>
              <a:t>h</a:t>
            </a:r>
            <a:r>
              <a:rPr dirty="0" sz="1200" spc="-50">
                <a:latin typeface="Arial Unicode MS"/>
                <a:cs typeface="Arial Unicode MS"/>
              </a:rPr>
              <a:t> </a:t>
            </a:r>
            <a:r>
              <a:rPr dirty="0" sz="1200">
                <a:latin typeface="Arial Unicode MS"/>
                <a:cs typeface="Arial Unicode MS"/>
              </a:rPr>
              <a:t>を想定</a:t>
            </a:r>
            <a:endParaRPr sz="1200">
              <a:latin typeface="Arial Unicode MS"/>
              <a:cs typeface="Arial Unicode MS"/>
            </a:endParaRPr>
          </a:p>
        </p:txBody>
      </p:sp>
      <p:grpSp>
        <p:nvGrpSpPr>
          <p:cNvPr id="5" name="object 5"/>
          <p:cNvGrpSpPr/>
          <p:nvPr/>
        </p:nvGrpSpPr>
        <p:grpSpPr>
          <a:xfrm>
            <a:off x="531772" y="734974"/>
            <a:ext cx="4131310" cy="3517265"/>
            <a:chOff x="531772" y="734974"/>
            <a:chExt cx="4131310" cy="3517265"/>
          </a:xfrm>
        </p:grpSpPr>
        <p:pic>
          <p:nvPicPr>
            <p:cNvPr id="6" name="object 6"/>
            <p:cNvPicPr/>
            <p:nvPr/>
          </p:nvPicPr>
          <p:blipFill>
            <a:blip r:embed="rId2" cstate="print"/>
            <a:stretch>
              <a:fillRect/>
            </a:stretch>
          </p:blipFill>
          <p:spPr>
            <a:xfrm>
              <a:off x="536106" y="1849926"/>
              <a:ext cx="3741922" cy="2402173"/>
            </a:xfrm>
            <a:prstGeom prst="rect">
              <a:avLst/>
            </a:prstGeom>
          </p:spPr>
        </p:pic>
        <p:pic>
          <p:nvPicPr>
            <p:cNvPr id="7" name="object 7"/>
            <p:cNvPicPr/>
            <p:nvPr/>
          </p:nvPicPr>
          <p:blipFill>
            <a:blip r:embed="rId3" cstate="print"/>
            <a:stretch>
              <a:fillRect/>
            </a:stretch>
          </p:blipFill>
          <p:spPr>
            <a:xfrm>
              <a:off x="531772" y="734974"/>
              <a:ext cx="3751030" cy="2097435"/>
            </a:xfrm>
            <a:prstGeom prst="rect">
              <a:avLst/>
            </a:prstGeom>
          </p:spPr>
        </p:pic>
        <p:sp>
          <p:nvSpPr>
            <p:cNvPr id="8" name="object 8"/>
            <p:cNvSpPr/>
            <p:nvPr/>
          </p:nvSpPr>
          <p:spPr>
            <a:xfrm>
              <a:off x="4291469" y="3564794"/>
              <a:ext cx="368300" cy="405130"/>
            </a:xfrm>
            <a:custGeom>
              <a:avLst/>
              <a:gdLst/>
              <a:ahLst/>
              <a:cxnLst/>
              <a:rect l="l" t="t" r="r" b="b"/>
              <a:pathLst>
                <a:path w="368300" h="405129">
                  <a:moveTo>
                    <a:pt x="183875" y="0"/>
                  </a:moveTo>
                  <a:lnTo>
                    <a:pt x="183875" y="101135"/>
                  </a:lnTo>
                  <a:lnTo>
                    <a:pt x="0" y="101135"/>
                  </a:lnTo>
                  <a:lnTo>
                    <a:pt x="0" y="303408"/>
                  </a:lnTo>
                  <a:lnTo>
                    <a:pt x="183875" y="303408"/>
                  </a:lnTo>
                  <a:lnTo>
                    <a:pt x="183875" y="404543"/>
                  </a:lnTo>
                  <a:lnTo>
                    <a:pt x="367748" y="202271"/>
                  </a:lnTo>
                  <a:lnTo>
                    <a:pt x="183875" y="0"/>
                  </a:lnTo>
                  <a:close/>
                </a:path>
              </a:pathLst>
            </a:custGeom>
            <a:solidFill>
              <a:srgbClr val="4472C4"/>
            </a:solidFill>
          </p:spPr>
          <p:txBody>
            <a:bodyPr wrap="square" lIns="0" tIns="0" rIns="0" bIns="0" rtlCol="0"/>
            <a:lstStyle/>
            <a:p/>
          </p:txBody>
        </p:sp>
        <p:sp>
          <p:nvSpPr>
            <p:cNvPr id="9" name="object 9"/>
            <p:cNvSpPr/>
            <p:nvPr/>
          </p:nvSpPr>
          <p:spPr>
            <a:xfrm>
              <a:off x="4291469" y="3564794"/>
              <a:ext cx="368300" cy="405130"/>
            </a:xfrm>
            <a:custGeom>
              <a:avLst/>
              <a:gdLst/>
              <a:ahLst/>
              <a:cxnLst/>
              <a:rect l="l" t="t" r="r" b="b"/>
              <a:pathLst>
                <a:path w="368300" h="405129">
                  <a:moveTo>
                    <a:pt x="0" y="101136"/>
                  </a:moveTo>
                  <a:lnTo>
                    <a:pt x="183874" y="101136"/>
                  </a:lnTo>
                  <a:lnTo>
                    <a:pt x="183874" y="0"/>
                  </a:lnTo>
                  <a:lnTo>
                    <a:pt x="367748" y="202272"/>
                  </a:lnTo>
                  <a:lnTo>
                    <a:pt x="183874" y="404544"/>
                  </a:lnTo>
                  <a:lnTo>
                    <a:pt x="183874" y="303408"/>
                  </a:lnTo>
                  <a:lnTo>
                    <a:pt x="0" y="303408"/>
                  </a:lnTo>
                  <a:lnTo>
                    <a:pt x="0" y="101136"/>
                  </a:lnTo>
                  <a:close/>
                </a:path>
              </a:pathLst>
            </a:custGeom>
            <a:ln w="7533">
              <a:solidFill>
                <a:srgbClr val="2F528F"/>
              </a:solidFill>
            </a:ln>
          </p:spPr>
          <p:txBody>
            <a:bodyPr wrap="square" lIns="0" tIns="0" rIns="0" bIns="0" rtlCol="0"/>
            <a:lstStyle/>
            <a:p/>
          </p:txBody>
        </p:sp>
      </p:grpSp>
      <p:sp>
        <p:nvSpPr>
          <p:cNvPr id="10" name="object 10"/>
          <p:cNvSpPr txBox="1"/>
          <p:nvPr/>
        </p:nvSpPr>
        <p:spPr>
          <a:xfrm>
            <a:off x="4700761" y="3664428"/>
            <a:ext cx="1104900" cy="188595"/>
          </a:xfrm>
          <a:prstGeom prst="rect">
            <a:avLst/>
          </a:prstGeom>
        </p:spPr>
        <p:txBody>
          <a:bodyPr wrap="square" lIns="0" tIns="14604" rIns="0" bIns="0" rtlCol="0" vert="horz">
            <a:spAutoFit/>
          </a:bodyPr>
          <a:lstStyle/>
          <a:p>
            <a:pPr marL="12700">
              <a:lnSpc>
                <a:spcPct val="100000"/>
              </a:lnSpc>
              <a:spcBef>
                <a:spcPts val="114"/>
              </a:spcBef>
            </a:pPr>
            <a:r>
              <a:rPr dirty="0" sz="1050">
                <a:latin typeface="UD デジタル 教科書体 NP-R"/>
                <a:cs typeface="UD デジタル 教科書体 NP-R"/>
              </a:rPr>
              <a:t>7</a:t>
            </a:r>
            <a:r>
              <a:rPr dirty="0" sz="1050" spc="15">
                <a:latin typeface="UD デジタル 教科書体 NP-R"/>
                <a:cs typeface="UD デジタル 教科書体 NP-R"/>
              </a:rPr>
              <a:t>月</a:t>
            </a:r>
            <a:r>
              <a:rPr dirty="0" sz="1050">
                <a:latin typeface="UD デジタル 教科書体 NP-R"/>
                <a:cs typeface="UD デジタル 教科書体 NP-R"/>
              </a:rPr>
              <a:t>3</a:t>
            </a:r>
            <a:r>
              <a:rPr dirty="0" sz="1050" spc="15">
                <a:latin typeface="UD デジタル 教科書体 NP-R"/>
                <a:cs typeface="UD デジタル 教科書体 NP-R"/>
              </a:rPr>
              <a:t>日</a:t>
            </a:r>
            <a:r>
              <a:rPr dirty="0" sz="1050">
                <a:latin typeface="UD デジタル 教科書体 NP-R"/>
                <a:cs typeface="UD デジタル 教科書体 NP-R"/>
              </a:rPr>
              <a:t>1</a:t>
            </a:r>
            <a:r>
              <a:rPr dirty="0" sz="1050" spc="15">
                <a:latin typeface="UD デジタル 教科書体 NP-R"/>
                <a:cs typeface="UD デジタル 教科書体 NP-R"/>
              </a:rPr>
              <a:t>時～３時</a:t>
            </a:r>
            <a:endParaRPr sz="1050">
              <a:latin typeface="UD デジタル 教科書体 NP-R"/>
              <a:cs typeface="UD デジタル 教科書体 NP-R"/>
            </a:endParaRPr>
          </a:p>
        </p:txBody>
      </p:sp>
      <p:sp>
        <p:nvSpPr>
          <p:cNvPr id="11" name="object 11"/>
          <p:cNvSpPr txBox="1"/>
          <p:nvPr/>
        </p:nvSpPr>
        <p:spPr>
          <a:xfrm>
            <a:off x="5915574" y="3664428"/>
            <a:ext cx="703580" cy="188595"/>
          </a:xfrm>
          <a:prstGeom prst="rect">
            <a:avLst/>
          </a:prstGeom>
        </p:spPr>
        <p:txBody>
          <a:bodyPr wrap="square" lIns="0" tIns="14604" rIns="0" bIns="0" rtlCol="0" vert="horz">
            <a:spAutoFit/>
          </a:bodyPr>
          <a:lstStyle/>
          <a:p>
            <a:pPr marL="12700">
              <a:lnSpc>
                <a:spcPct val="100000"/>
              </a:lnSpc>
              <a:spcBef>
                <a:spcPts val="114"/>
              </a:spcBef>
            </a:pPr>
            <a:r>
              <a:rPr dirty="0" sz="1050" spc="15">
                <a:latin typeface="UD デジタル 教科書体 NP-R"/>
                <a:cs typeface="UD デジタル 教科書体 NP-R"/>
              </a:rPr>
              <a:t>最大降水量</a:t>
            </a:r>
            <a:endParaRPr sz="1050">
              <a:latin typeface="UD デジタル 教科書体 NP-R"/>
              <a:cs typeface="UD デジタル 教科書体 NP-R"/>
            </a:endParaRPr>
          </a:p>
        </p:txBody>
      </p:sp>
      <p:pic>
        <p:nvPicPr>
          <p:cNvPr id="12" name="object 12"/>
          <p:cNvPicPr/>
          <p:nvPr/>
        </p:nvPicPr>
        <p:blipFill>
          <a:blip r:embed="rId4" cstate="print"/>
          <a:stretch>
            <a:fillRect/>
          </a:stretch>
        </p:blipFill>
        <p:spPr>
          <a:xfrm>
            <a:off x="4368825" y="1410854"/>
            <a:ext cx="2649895" cy="2107578"/>
          </a:xfrm>
          <a:prstGeom prst="rect">
            <a:avLst/>
          </a:prstGeom>
        </p:spPr>
      </p:pic>
      <p:sp>
        <p:nvSpPr>
          <p:cNvPr id="13" name="object 13"/>
          <p:cNvSpPr txBox="1"/>
          <p:nvPr/>
        </p:nvSpPr>
        <p:spPr>
          <a:xfrm>
            <a:off x="4700761" y="1152851"/>
            <a:ext cx="1943735" cy="188595"/>
          </a:xfrm>
          <a:prstGeom prst="rect">
            <a:avLst/>
          </a:prstGeom>
        </p:spPr>
        <p:txBody>
          <a:bodyPr wrap="square" lIns="0" tIns="14604" rIns="0" bIns="0" rtlCol="0" vert="horz">
            <a:spAutoFit/>
          </a:bodyPr>
          <a:lstStyle/>
          <a:p>
            <a:pPr marL="12700">
              <a:lnSpc>
                <a:spcPct val="100000"/>
              </a:lnSpc>
              <a:spcBef>
                <a:spcPts val="114"/>
              </a:spcBef>
            </a:pPr>
            <a:r>
              <a:rPr dirty="0" sz="1050">
                <a:latin typeface="UD デジタル 教科書体 NP-R"/>
                <a:cs typeface="UD デジタル 教科書体 NP-R"/>
              </a:rPr>
              <a:t>7</a:t>
            </a:r>
            <a:r>
              <a:rPr dirty="0" sz="1050" spc="15">
                <a:latin typeface="UD デジタル 教科書体 NP-R"/>
                <a:cs typeface="UD デジタル 教科書体 NP-R"/>
              </a:rPr>
              <a:t>月</a:t>
            </a:r>
            <a:r>
              <a:rPr dirty="0" sz="1050">
                <a:latin typeface="UD デジタル 教科書体 NP-R"/>
                <a:cs typeface="UD デジタル 教科書体 NP-R"/>
              </a:rPr>
              <a:t>3</a:t>
            </a:r>
            <a:r>
              <a:rPr dirty="0" sz="1050" spc="15">
                <a:latin typeface="UD デジタル 教科書体 NP-R"/>
                <a:cs typeface="UD デジタル 教科書体 NP-R"/>
              </a:rPr>
              <a:t>日３時のレー</a:t>
            </a:r>
            <a:r>
              <a:rPr dirty="0" sz="1050" spc="-55">
                <a:latin typeface="UD デジタル 教科書体 NP-R"/>
                <a:cs typeface="UD デジタル 教科書体 NP-R"/>
              </a:rPr>
              <a:t>ダ</a:t>
            </a:r>
            <a:r>
              <a:rPr dirty="0" sz="1050" spc="-90">
                <a:latin typeface="UD デジタル 教科書体 NP-R"/>
                <a:cs typeface="UD デジタル 教科書体 NP-R"/>
              </a:rPr>
              <a:t>ー</a:t>
            </a:r>
            <a:r>
              <a:rPr dirty="0" sz="1050" spc="15">
                <a:latin typeface="UD デジタル 教科書体 NP-R"/>
                <a:cs typeface="UD デジタル 教科書体 NP-R"/>
              </a:rPr>
              <a:t>アメダス</a:t>
            </a:r>
            <a:endParaRPr sz="1050">
              <a:latin typeface="UD デジタル 教科書体 NP-R"/>
              <a:cs typeface="UD デジタル 教科書体 NP-R"/>
            </a:endParaRPr>
          </a:p>
        </p:txBody>
      </p:sp>
      <p:sp>
        <p:nvSpPr>
          <p:cNvPr id="14" name="object 14"/>
          <p:cNvSpPr/>
          <p:nvPr/>
        </p:nvSpPr>
        <p:spPr>
          <a:xfrm>
            <a:off x="443230" y="5078729"/>
            <a:ext cx="6691630" cy="3764915"/>
          </a:xfrm>
          <a:custGeom>
            <a:avLst/>
            <a:gdLst/>
            <a:ahLst/>
            <a:cxnLst/>
            <a:rect l="l" t="t" r="r" b="b"/>
            <a:pathLst>
              <a:path w="6691630" h="3764915">
                <a:moveTo>
                  <a:pt x="6691226" y="0"/>
                </a:moveTo>
                <a:lnTo>
                  <a:pt x="0" y="0"/>
                </a:lnTo>
                <a:lnTo>
                  <a:pt x="0" y="3764915"/>
                </a:lnTo>
                <a:lnTo>
                  <a:pt x="6691226" y="3764915"/>
                </a:lnTo>
                <a:lnTo>
                  <a:pt x="6691226" y="0"/>
                </a:lnTo>
                <a:close/>
              </a:path>
            </a:pathLst>
          </a:custGeom>
          <a:solidFill>
            <a:srgbClr val="FFFFFF"/>
          </a:solidFill>
        </p:spPr>
        <p:txBody>
          <a:bodyPr wrap="square" lIns="0" tIns="0" rIns="0" bIns="0" rtlCol="0"/>
          <a:lstStyle/>
          <a:p/>
        </p:txBody>
      </p:sp>
      <p:sp>
        <p:nvSpPr>
          <p:cNvPr id="15" name="object 15"/>
          <p:cNvSpPr txBox="1"/>
          <p:nvPr/>
        </p:nvSpPr>
        <p:spPr>
          <a:xfrm>
            <a:off x="940863" y="8598355"/>
            <a:ext cx="475615" cy="126364"/>
          </a:xfrm>
          <a:prstGeom prst="rect">
            <a:avLst/>
          </a:prstGeom>
        </p:spPr>
        <p:txBody>
          <a:bodyPr wrap="square" lIns="0" tIns="13335" rIns="0" bIns="0" rtlCol="0" vert="horz">
            <a:spAutoFit/>
          </a:bodyPr>
          <a:lstStyle/>
          <a:p>
            <a:pPr marL="12700">
              <a:lnSpc>
                <a:spcPct val="100000"/>
              </a:lnSpc>
              <a:spcBef>
                <a:spcPts val="105"/>
              </a:spcBef>
            </a:pPr>
            <a:r>
              <a:rPr dirty="0" sz="650" spc="-5">
                <a:solidFill>
                  <a:srgbClr val="898989"/>
                </a:solidFill>
                <a:latin typeface="游ゴシック"/>
                <a:cs typeface="游ゴシック"/>
              </a:rPr>
              <a:t>2021/12/19</a:t>
            </a:r>
            <a:endParaRPr sz="650">
              <a:latin typeface="游ゴシック"/>
              <a:cs typeface="游ゴシック"/>
            </a:endParaRPr>
          </a:p>
        </p:txBody>
      </p:sp>
      <p:sp>
        <p:nvSpPr>
          <p:cNvPr id="16" name="object 16"/>
          <p:cNvSpPr txBox="1"/>
          <p:nvPr/>
        </p:nvSpPr>
        <p:spPr>
          <a:xfrm>
            <a:off x="6520022" y="8598355"/>
            <a:ext cx="118110" cy="126364"/>
          </a:xfrm>
          <a:prstGeom prst="rect">
            <a:avLst/>
          </a:prstGeom>
        </p:spPr>
        <p:txBody>
          <a:bodyPr wrap="square" lIns="0" tIns="13335" rIns="0" bIns="0" rtlCol="0" vert="horz">
            <a:spAutoFit/>
          </a:bodyPr>
          <a:lstStyle/>
          <a:p>
            <a:pPr marL="12700">
              <a:lnSpc>
                <a:spcPct val="100000"/>
              </a:lnSpc>
              <a:spcBef>
                <a:spcPts val="105"/>
              </a:spcBef>
            </a:pPr>
            <a:r>
              <a:rPr dirty="0" sz="650" spc="-5">
                <a:solidFill>
                  <a:srgbClr val="898989"/>
                </a:solidFill>
                <a:latin typeface="游ゴシック"/>
                <a:cs typeface="游ゴシック"/>
              </a:rPr>
              <a:t>42</a:t>
            </a:r>
            <a:endParaRPr sz="650">
              <a:latin typeface="游ゴシック"/>
              <a:cs typeface="游ゴシック"/>
            </a:endParaRPr>
          </a:p>
        </p:txBody>
      </p:sp>
      <p:pic>
        <p:nvPicPr>
          <p:cNvPr id="17" name="object 17"/>
          <p:cNvPicPr/>
          <p:nvPr/>
        </p:nvPicPr>
        <p:blipFill>
          <a:blip r:embed="rId5" cstate="print"/>
          <a:stretch>
            <a:fillRect/>
          </a:stretch>
        </p:blipFill>
        <p:spPr>
          <a:xfrm>
            <a:off x="783626" y="6357406"/>
            <a:ext cx="139435" cy="139441"/>
          </a:xfrm>
          <a:prstGeom prst="rect">
            <a:avLst/>
          </a:prstGeom>
        </p:spPr>
      </p:pic>
      <p:sp>
        <p:nvSpPr>
          <p:cNvPr id="18" name="object 18"/>
          <p:cNvSpPr txBox="1"/>
          <p:nvPr/>
        </p:nvSpPr>
        <p:spPr>
          <a:xfrm>
            <a:off x="770926" y="5270727"/>
            <a:ext cx="3148330" cy="1976120"/>
          </a:xfrm>
          <a:prstGeom prst="rect">
            <a:avLst/>
          </a:prstGeom>
        </p:spPr>
        <p:txBody>
          <a:bodyPr wrap="square" lIns="0" tIns="17145" rIns="0" bIns="0" rtlCol="0" vert="horz">
            <a:spAutoFit/>
          </a:bodyPr>
          <a:lstStyle/>
          <a:p>
            <a:pPr marL="534035">
              <a:lnSpc>
                <a:spcPct val="100000"/>
              </a:lnSpc>
              <a:spcBef>
                <a:spcPts val="135"/>
              </a:spcBef>
            </a:pPr>
            <a:r>
              <a:rPr dirty="0" u="sng" sz="1500" spc="35">
                <a:uFill>
                  <a:solidFill>
                    <a:srgbClr val="000000"/>
                  </a:solidFill>
                </a:uFill>
                <a:latin typeface="Arial Unicode MS"/>
                <a:cs typeface="Arial Unicode MS"/>
              </a:rPr>
              <a:t>平塚土木管内金目川水系</a:t>
            </a:r>
            <a:endParaRPr sz="1500">
              <a:latin typeface="Arial Unicode MS"/>
              <a:cs typeface="Arial Unicode MS"/>
            </a:endParaRPr>
          </a:p>
          <a:p>
            <a:pPr marL="12700">
              <a:lnSpc>
                <a:spcPts val="1320"/>
              </a:lnSpc>
              <a:spcBef>
                <a:spcPts val="1185"/>
              </a:spcBef>
            </a:pPr>
            <a:r>
              <a:rPr dirty="0" sz="1100" spc="-5">
                <a:latin typeface="游明朝"/>
                <a:cs typeface="游明朝"/>
              </a:rPr>
              <a:t>☂⾬量観測点</a:t>
            </a:r>
            <a:endParaRPr sz="1100">
              <a:latin typeface="游明朝"/>
              <a:cs typeface="游明朝"/>
            </a:endParaRPr>
          </a:p>
          <a:p>
            <a:pPr marL="12700">
              <a:lnSpc>
                <a:spcPts val="1320"/>
              </a:lnSpc>
            </a:pPr>
            <a:r>
              <a:rPr dirty="0" sz="1100" spc="-5">
                <a:latin typeface="游明朝"/>
                <a:cs typeface="游明朝"/>
              </a:rPr>
              <a:t>（北部）塔ヶ岳</a:t>
            </a:r>
            <a:r>
              <a:rPr dirty="0" sz="1100" spc="-5">
                <a:latin typeface="Times New Roman"/>
                <a:cs typeface="Times New Roman"/>
              </a:rPr>
              <a:t>―</a:t>
            </a:r>
            <a:r>
              <a:rPr dirty="0" sz="1100" spc="-5">
                <a:latin typeface="游明朝"/>
                <a:cs typeface="游明朝"/>
              </a:rPr>
              <a:t>⼭内</a:t>
            </a:r>
            <a:r>
              <a:rPr dirty="0" sz="1100" spc="-5">
                <a:latin typeface="Times New Roman"/>
                <a:cs typeface="Times New Roman"/>
              </a:rPr>
              <a:t>―</a:t>
            </a:r>
            <a:r>
              <a:rPr dirty="0" sz="1100" spc="-5">
                <a:latin typeface="游明朝"/>
                <a:cs typeface="游明朝"/>
              </a:rPr>
              <a:t>⼤⼭</a:t>
            </a:r>
            <a:r>
              <a:rPr dirty="0" sz="1100" spc="-5">
                <a:latin typeface="Times New Roman"/>
                <a:cs typeface="Times New Roman"/>
              </a:rPr>
              <a:t>―</a:t>
            </a:r>
            <a:r>
              <a:rPr dirty="0" sz="1100" spc="-5">
                <a:latin typeface="游明朝"/>
                <a:cs typeface="游明朝"/>
              </a:rPr>
              <a:t>寺⼭</a:t>
            </a:r>
            <a:endParaRPr sz="1100">
              <a:latin typeface="游明朝"/>
              <a:cs typeface="游明朝"/>
            </a:endParaRPr>
          </a:p>
          <a:p>
            <a:pPr marL="12700">
              <a:lnSpc>
                <a:spcPts val="1320"/>
              </a:lnSpc>
            </a:pPr>
            <a:r>
              <a:rPr dirty="0" sz="1100" spc="-5">
                <a:latin typeface="游明朝"/>
                <a:cs typeface="游明朝"/>
              </a:rPr>
              <a:t>（⻄部）峠</a:t>
            </a:r>
            <a:endParaRPr sz="1100">
              <a:latin typeface="游明朝"/>
              <a:cs typeface="游明朝"/>
            </a:endParaRPr>
          </a:p>
          <a:p>
            <a:pPr marL="12700">
              <a:lnSpc>
                <a:spcPts val="1320"/>
              </a:lnSpc>
            </a:pPr>
            <a:r>
              <a:rPr dirty="0" sz="1100" spc="-5">
                <a:latin typeface="游明朝"/>
                <a:cs typeface="游明朝"/>
              </a:rPr>
              <a:t>（南部）⼟屋</a:t>
            </a:r>
            <a:r>
              <a:rPr dirty="0" sz="1100" spc="-5">
                <a:latin typeface="Times New Roman"/>
                <a:cs typeface="Times New Roman"/>
              </a:rPr>
              <a:t>―</a:t>
            </a:r>
            <a:r>
              <a:rPr dirty="0" sz="1100" spc="-5">
                <a:latin typeface="游明朝"/>
                <a:cs typeface="游明朝"/>
              </a:rPr>
              <a:t>平塚⼟⽊</a:t>
            </a:r>
            <a:endParaRPr sz="1100">
              <a:latin typeface="游明朝"/>
              <a:cs typeface="游明朝"/>
            </a:endParaRPr>
          </a:p>
          <a:p>
            <a:pPr marL="151765">
              <a:lnSpc>
                <a:spcPts val="1320"/>
              </a:lnSpc>
            </a:pPr>
            <a:r>
              <a:rPr dirty="0" sz="1100" spc="-5">
                <a:latin typeface="游明朝"/>
                <a:cs typeface="游明朝"/>
              </a:rPr>
              <a:t>⽔位観測点</a:t>
            </a:r>
            <a:endParaRPr sz="1100">
              <a:latin typeface="游明朝"/>
              <a:cs typeface="游明朝"/>
            </a:endParaRPr>
          </a:p>
          <a:p>
            <a:pPr marL="154305" marR="5080" indent="-142240">
              <a:lnSpc>
                <a:spcPct val="104600"/>
              </a:lnSpc>
              <a:spcBef>
                <a:spcPts val="25"/>
              </a:spcBef>
            </a:pPr>
            <a:r>
              <a:rPr dirty="0" sz="1050" spc="65" b="1">
                <a:latin typeface="UD デジタル 教科書体 NP-B"/>
                <a:cs typeface="UD デジタル 教科書体 NP-B"/>
              </a:rPr>
              <a:t>（中流域）中里橋―土屋窪橋―観音橋―玉川橋</a:t>
            </a:r>
            <a:r>
              <a:rPr dirty="0" sz="1050" spc="30" b="1">
                <a:latin typeface="UD デジタル 教科書体 NP-B"/>
                <a:cs typeface="UD デジタル 教科書体 NP-B"/>
              </a:rPr>
              <a:t>― </a:t>
            </a:r>
            <a:r>
              <a:rPr dirty="0" sz="1050" spc="65" b="1">
                <a:latin typeface="UD デジタル 教科書体 NP-B"/>
                <a:cs typeface="UD デジタル 教科書体 NP-B"/>
              </a:rPr>
              <a:t>下河原橋―花水橋</a:t>
            </a:r>
            <a:endParaRPr sz="1050">
              <a:latin typeface="UD デジタル 教科書体 NP-B"/>
              <a:cs typeface="UD デジタル 教科書体 NP-B"/>
            </a:endParaRPr>
          </a:p>
          <a:p>
            <a:pPr marL="12700">
              <a:lnSpc>
                <a:spcPct val="100000"/>
              </a:lnSpc>
              <a:spcBef>
                <a:spcPts val="1525"/>
              </a:spcBef>
            </a:pPr>
            <a:r>
              <a:rPr dirty="0" u="sng" sz="1300" spc="180">
                <a:uFill>
                  <a:solidFill>
                    <a:srgbClr val="000000"/>
                  </a:solidFill>
                </a:uFill>
                <a:latin typeface="Arial Unicode MS"/>
                <a:cs typeface="Arial Unicode MS"/>
              </a:rPr>
              <a:t>☂2021/7/3</a:t>
            </a:r>
            <a:r>
              <a:rPr dirty="0" u="sng" sz="1300" spc="15">
                <a:uFill>
                  <a:solidFill>
                    <a:srgbClr val="000000"/>
                  </a:solidFill>
                </a:uFill>
                <a:latin typeface="Arial Unicode MS"/>
                <a:cs typeface="Arial Unicode MS"/>
              </a:rPr>
              <a:t>の降水記録から読めること</a:t>
            </a:r>
            <a:endParaRPr sz="1300">
              <a:latin typeface="Arial Unicode MS"/>
              <a:cs typeface="Arial Unicode MS"/>
            </a:endParaRPr>
          </a:p>
        </p:txBody>
      </p:sp>
      <p:sp>
        <p:nvSpPr>
          <p:cNvPr id="19" name="object 19"/>
          <p:cNvSpPr txBox="1"/>
          <p:nvPr/>
        </p:nvSpPr>
        <p:spPr>
          <a:xfrm>
            <a:off x="770926" y="7230157"/>
            <a:ext cx="4045585" cy="159385"/>
          </a:xfrm>
          <a:prstGeom prst="rect">
            <a:avLst/>
          </a:prstGeom>
        </p:spPr>
        <p:txBody>
          <a:bodyPr wrap="square" lIns="0" tIns="15875" rIns="0" bIns="0" rtlCol="0" vert="horz">
            <a:spAutoFit/>
          </a:bodyPr>
          <a:lstStyle/>
          <a:p>
            <a:pPr marL="12700">
              <a:lnSpc>
                <a:spcPct val="100000"/>
              </a:lnSpc>
              <a:spcBef>
                <a:spcPts val="125"/>
              </a:spcBef>
              <a:tabLst>
                <a:tab pos="864869" algn="l"/>
              </a:tabLst>
            </a:pPr>
            <a:r>
              <a:rPr dirty="0" sz="850" spc="10">
                <a:latin typeface="Cambria"/>
                <a:cs typeface="Cambria"/>
              </a:rPr>
              <a:t>(</a:t>
            </a:r>
            <a:r>
              <a:rPr dirty="0" sz="850" spc="25">
                <a:latin typeface="游明朝"/>
                <a:cs typeface="游明朝"/>
              </a:rPr>
              <a:t>北部）塔ヶ岳	</a:t>
            </a:r>
            <a:r>
              <a:rPr dirty="0" sz="850" spc="5">
                <a:latin typeface="游明朝"/>
                <a:cs typeface="游明朝"/>
              </a:rPr>
              <a:t>6/30/1700-7/3/1020</a:t>
            </a:r>
            <a:r>
              <a:rPr dirty="0" sz="850" spc="10">
                <a:latin typeface="游明朝"/>
                <a:cs typeface="游明朝"/>
              </a:rPr>
              <a:t> </a:t>
            </a:r>
            <a:r>
              <a:rPr dirty="0" sz="850" spc="25">
                <a:latin typeface="游明朝"/>
                <a:cs typeface="游明朝"/>
              </a:rPr>
              <a:t>全降⾬量</a:t>
            </a:r>
            <a:r>
              <a:rPr dirty="0" sz="850" spc="10">
                <a:latin typeface="游明朝"/>
                <a:cs typeface="游明朝"/>
              </a:rPr>
              <a:t>360mm(65h20m)  </a:t>
            </a:r>
            <a:r>
              <a:rPr dirty="0" sz="850" spc="25">
                <a:latin typeface="游明朝"/>
                <a:cs typeface="游明朝"/>
              </a:rPr>
              <a:t> </a:t>
            </a:r>
            <a:r>
              <a:rPr dirty="0" sz="850" spc="15">
                <a:latin typeface="游明朝"/>
                <a:cs typeface="游明朝"/>
              </a:rPr>
              <a:t>→5.5mm/h</a:t>
            </a:r>
            <a:r>
              <a:rPr dirty="0" sz="850" spc="10">
                <a:latin typeface="游明朝"/>
                <a:cs typeface="游明朝"/>
              </a:rPr>
              <a:t> </a:t>
            </a:r>
            <a:r>
              <a:rPr dirty="0" sz="850" spc="25">
                <a:latin typeface="游明朝"/>
                <a:cs typeface="游明朝"/>
              </a:rPr>
              <a:t>，</a:t>
            </a:r>
            <a:endParaRPr sz="850">
              <a:latin typeface="游明朝"/>
              <a:cs typeface="游明朝"/>
            </a:endParaRPr>
          </a:p>
        </p:txBody>
      </p:sp>
      <p:sp>
        <p:nvSpPr>
          <p:cNvPr id="20" name="object 20"/>
          <p:cNvSpPr txBox="1"/>
          <p:nvPr/>
        </p:nvSpPr>
        <p:spPr>
          <a:xfrm>
            <a:off x="1692070" y="7362347"/>
            <a:ext cx="3115310" cy="159385"/>
          </a:xfrm>
          <a:prstGeom prst="rect">
            <a:avLst/>
          </a:prstGeom>
        </p:spPr>
        <p:txBody>
          <a:bodyPr wrap="square" lIns="0" tIns="15875" rIns="0" bIns="0" rtlCol="0" vert="horz">
            <a:spAutoFit/>
          </a:bodyPr>
          <a:lstStyle/>
          <a:p>
            <a:pPr marL="12700">
              <a:lnSpc>
                <a:spcPct val="100000"/>
              </a:lnSpc>
              <a:spcBef>
                <a:spcPts val="125"/>
              </a:spcBef>
              <a:tabLst>
                <a:tab pos="2393950" algn="l"/>
              </a:tabLst>
            </a:pPr>
            <a:r>
              <a:rPr dirty="0" sz="850" spc="5">
                <a:latin typeface="游明朝"/>
                <a:cs typeface="游明朝"/>
              </a:rPr>
              <a:t>6/30/1800-7/3/101</a:t>
            </a:r>
            <a:r>
              <a:rPr dirty="0" sz="850" spc="15">
                <a:latin typeface="游明朝"/>
                <a:cs typeface="游明朝"/>
              </a:rPr>
              <a:t>0</a:t>
            </a:r>
            <a:r>
              <a:rPr dirty="0" sz="850">
                <a:latin typeface="游明朝"/>
                <a:cs typeface="游明朝"/>
              </a:rPr>
              <a:t> </a:t>
            </a:r>
            <a:r>
              <a:rPr dirty="0" sz="850" spc="25">
                <a:latin typeface="游明朝"/>
                <a:cs typeface="游明朝"/>
              </a:rPr>
              <a:t>全降⾬量</a:t>
            </a:r>
            <a:r>
              <a:rPr dirty="0" sz="850" spc="10">
                <a:latin typeface="游明朝"/>
                <a:cs typeface="游明朝"/>
              </a:rPr>
              <a:t>396</a:t>
            </a:r>
            <a:r>
              <a:rPr dirty="0" sz="850" spc="20">
                <a:latin typeface="游明朝"/>
                <a:cs typeface="游明朝"/>
              </a:rPr>
              <a:t>mm</a:t>
            </a:r>
            <a:r>
              <a:rPr dirty="0" sz="850" spc="5">
                <a:latin typeface="游明朝"/>
                <a:cs typeface="游明朝"/>
              </a:rPr>
              <a:t>(65h</a:t>
            </a:r>
            <a:r>
              <a:rPr dirty="0" sz="850" spc="10">
                <a:latin typeface="游明朝"/>
                <a:cs typeface="游明朝"/>
              </a:rPr>
              <a:t>)</a:t>
            </a:r>
            <a:r>
              <a:rPr dirty="0" sz="850">
                <a:latin typeface="游明朝"/>
                <a:cs typeface="游明朝"/>
              </a:rPr>
              <a:t>	</a:t>
            </a:r>
            <a:r>
              <a:rPr dirty="0" sz="850" spc="25">
                <a:latin typeface="游明朝"/>
                <a:cs typeface="游明朝"/>
              </a:rPr>
              <a:t>→</a:t>
            </a:r>
            <a:r>
              <a:rPr dirty="0" sz="850" spc="10">
                <a:latin typeface="游明朝"/>
                <a:cs typeface="游明朝"/>
              </a:rPr>
              <a:t>6</a:t>
            </a:r>
            <a:r>
              <a:rPr dirty="0" sz="850" spc="5">
                <a:latin typeface="游明朝"/>
                <a:cs typeface="游明朝"/>
              </a:rPr>
              <a:t>.</a:t>
            </a:r>
            <a:r>
              <a:rPr dirty="0" sz="850" spc="10">
                <a:latin typeface="游明朝"/>
                <a:cs typeface="游明朝"/>
              </a:rPr>
              <a:t>1</a:t>
            </a:r>
            <a:r>
              <a:rPr dirty="0" sz="850" spc="20">
                <a:latin typeface="游明朝"/>
                <a:cs typeface="游明朝"/>
              </a:rPr>
              <a:t>mm</a:t>
            </a:r>
            <a:r>
              <a:rPr dirty="0" sz="850" spc="5">
                <a:latin typeface="游明朝"/>
                <a:cs typeface="游明朝"/>
              </a:rPr>
              <a:t>/</a:t>
            </a:r>
            <a:r>
              <a:rPr dirty="0" sz="850" spc="15">
                <a:latin typeface="游明朝"/>
                <a:cs typeface="游明朝"/>
              </a:rPr>
              <a:t>h</a:t>
            </a:r>
            <a:r>
              <a:rPr dirty="0" sz="850">
                <a:latin typeface="游明朝"/>
                <a:cs typeface="游明朝"/>
              </a:rPr>
              <a:t> </a:t>
            </a:r>
            <a:r>
              <a:rPr dirty="0" sz="850" spc="25">
                <a:latin typeface="游明朝"/>
                <a:cs typeface="游明朝"/>
              </a:rPr>
              <a:t>，</a:t>
            </a:r>
            <a:endParaRPr sz="850">
              <a:latin typeface="游明朝"/>
              <a:cs typeface="游明朝"/>
            </a:endParaRPr>
          </a:p>
        </p:txBody>
      </p:sp>
      <p:sp>
        <p:nvSpPr>
          <p:cNvPr id="21" name="object 21"/>
          <p:cNvSpPr txBox="1"/>
          <p:nvPr/>
        </p:nvSpPr>
        <p:spPr>
          <a:xfrm>
            <a:off x="5033291" y="7230157"/>
            <a:ext cx="1281430" cy="291465"/>
          </a:xfrm>
          <a:prstGeom prst="rect">
            <a:avLst/>
          </a:prstGeom>
        </p:spPr>
        <p:txBody>
          <a:bodyPr wrap="square" lIns="0" tIns="13335" rIns="0" bIns="0" rtlCol="0" vert="horz">
            <a:spAutoFit/>
          </a:bodyPr>
          <a:lstStyle/>
          <a:p>
            <a:pPr marL="12700" marR="5080" indent="9525">
              <a:lnSpc>
                <a:spcPct val="102000"/>
              </a:lnSpc>
              <a:spcBef>
                <a:spcPts val="105"/>
              </a:spcBef>
            </a:pPr>
            <a:r>
              <a:rPr dirty="0" sz="850" spc="25">
                <a:latin typeface="游明朝"/>
                <a:cs typeface="游明朝"/>
              </a:rPr>
              <a:t>最⼤時間降⾬量</a:t>
            </a:r>
            <a:r>
              <a:rPr dirty="0" sz="850" spc="5">
                <a:solidFill>
                  <a:srgbClr val="FF0000"/>
                </a:solidFill>
                <a:latin typeface="游明朝"/>
                <a:cs typeface="游明朝"/>
              </a:rPr>
              <a:t>7/3/0100 </a:t>
            </a:r>
            <a:r>
              <a:rPr dirty="0" sz="850" spc="25">
                <a:latin typeface="游明朝"/>
                <a:cs typeface="游明朝"/>
              </a:rPr>
              <a:t>最⼤時間降⾬量</a:t>
            </a:r>
            <a:r>
              <a:rPr dirty="0" sz="850" spc="5">
                <a:solidFill>
                  <a:srgbClr val="FF0000"/>
                </a:solidFill>
                <a:latin typeface="游明朝"/>
                <a:cs typeface="游明朝"/>
              </a:rPr>
              <a:t>7/3/0100</a:t>
            </a:r>
            <a:endParaRPr sz="850">
              <a:latin typeface="游明朝"/>
              <a:cs typeface="游明朝"/>
            </a:endParaRPr>
          </a:p>
        </p:txBody>
      </p:sp>
      <p:sp>
        <p:nvSpPr>
          <p:cNvPr id="22" name="object 22"/>
          <p:cNvSpPr txBox="1"/>
          <p:nvPr/>
        </p:nvSpPr>
        <p:spPr>
          <a:xfrm>
            <a:off x="1699044" y="7494537"/>
            <a:ext cx="4605020" cy="159385"/>
          </a:xfrm>
          <a:prstGeom prst="rect">
            <a:avLst/>
          </a:prstGeom>
        </p:spPr>
        <p:txBody>
          <a:bodyPr wrap="square" lIns="0" tIns="15875" rIns="0" bIns="0" rtlCol="0" vert="horz">
            <a:spAutoFit/>
          </a:bodyPr>
          <a:lstStyle/>
          <a:p>
            <a:pPr marL="12700">
              <a:lnSpc>
                <a:spcPct val="100000"/>
              </a:lnSpc>
              <a:spcBef>
                <a:spcPts val="125"/>
              </a:spcBef>
              <a:tabLst>
                <a:tab pos="3345815" algn="l"/>
              </a:tabLst>
            </a:pPr>
            <a:r>
              <a:rPr dirty="0" sz="850" spc="5">
                <a:latin typeface="游明朝"/>
                <a:cs typeface="游明朝"/>
              </a:rPr>
              <a:t>6/30/2100-7/3/1010</a:t>
            </a:r>
            <a:r>
              <a:rPr dirty="0" sz="850" spc="30">
                <a:latin typeface="游明朝"/>
                <a:cs typeface="游明朝"/>
              </a:rPr>
              <a:t> </a:t>
            </a:r>
            <a:r>
              <a:rPr dirty="0" sz="850" spc="25">
                <a:latin typeface="游明朝"/>
                <a:cs typeface="游明朝"/>
              </a:rPr>
              <a:t>全降⾬量</a:t>
            </a:r>
            <a:r>
              <a:rPr dirty="0" sz="850" spc="10">
                <a:latin typeface="游明朝"/>
                <a:cs typeface="游明朝"/>
              </a:rPr>
              <a:t>401mm(64h20m)→6.2mm/h</a:t>
            </a:r>
            <a:r>
              <a:rPr dirty="0" sz="850" spc="35">
                <a:latin typeface="游明朝"/>
                <a:cs typeface="游明朝"/>
              </a:rPr>
              <a:t> </a:t>
            </a:r>
            <a:r>
              <a:rPr dirty="0" sz="850" spc="25">
                <a:latin typeface="游明朝"/>
                <a:cs typeface="游明朝"/>
              </a:rPr>
              <a:t>，	最⼤時間降⾬量</a:t>
            </a:r>
            <a:r>
              <a:rPr dirty="0" sz="850" spc="5">
                <a:solidFill>
                  <a:srgbClr val="FF0000"/>
                </a:solidFill>
                <a:latin typeface="游明朝"/>
                <a:cs typeface="游明朝"/>
              </a:rPr>
              <a:t>7/3/0100</a:t>
            </a:r>
            <a:endParaRPr sz="850">
              <a:latin typeface="游明朝"/>
              <a:cs typeface="游明朝"/>
            </a:endParaRPr>
          </a:p>
        </p:txBody>
      </p:sp>
      <p:sp>
        <p:nvSpPr>
          <p:cNvPr id="23" name="object 23"/>
          <p:cNvSpPr txBox="1"/>
          <p:nvPr/>
        </p:nvSpPr>
        <p:spPr>
          <a:xfrm>
            <a:off x="1705142" y="7758918"/>
            <a:ext cx="4602480" cy="159385"/>
          </a:xfrm>
          <a:prstGeom prst="rect">
            <a:avLst/>
          </a:prstGeom>
        </p:spPr>
        <p:txBody>
          <a:bodyPr wrap="square" lIns="0" tIns="15875" rIns="0" bIns="0" rtlCol="0" vert="horz">
            <a:spAutoFit/>
          </a:bodyPr>
          <a:lstStyle/>
          <a:p>
            <a:pPr marL="12700">
              <a:lnSpc>
                <a:spcPct val="100000"/>
              </a:lnSpc>
              <a:spcBef>
                <a:spcPts val="125"/>
              </a:spcBef>
              <a:tabLst>
                <a:tab pos="3343275" algn="l"/>
              </a:tabLst>
            </a:pPr>
            <a:r>
              <a:rPr dirty="0" sz="850" spc="5">
                <a:latin typeface="游明朝"/>
                <a:cs typeface="游明朝"/>
              </a:rPr>
              <a:t>7/1/0100-7/3/1030 </a:t>
            </a:r>
            <a:r>
              <a:rPr dirty="0" sz="850" spc="40">
                <a:latin typeface="游明朝"/>
                <a:cs typeface="游明朝"/>
              </a:rPr>
              <a:t> </a:t>
            </a:r>
            <a:r>
              <a:rPr dirty="0" sz="850" spc="25">
                <a:latin typeface="游明朝"/>
                <a:cs typeface="游明朝"/>
              </a:rPr>
              <a:t>全降⾬量</a:t>
            </a:r>
            <a:r>
              <a:rPr dirty="0" sz="850" spc="10">
                <a:latin typeface="游明朝"/>
                <a:cs typeface="游明朝"/>
              </a:rPr>
              <a:t>391mm(52h30m)</a:t>
            </a:r>
            <a:r>
              <a:rPr dirty="0" sz="850" spc="20">
                <a:latin typeface="游明朝"/>
                <a:cs typeface="游明朝"/>
              </a:rPr>
              <a:t> </a:t>
            </a:r>
            <a:r>
              <a:rPr dirty="0" sz="850" spc="15">
                <a:latin typeface="游明朝"/>
                <a:cs typeface="游明朝"/>
              </a:rPr>
              <a:t>→7.4mm/h</a:t>
            </a:r>
            <a:r>
              <a:rPr dirty="0" sz="850" spc="20">
                <a:latin typeface="游明朝"/>
                <a:cs typeface="游明朝"/>
              </a:rPr>
              <a:t> </a:t>
            </a:r>
            <a:r>
              <a:rPr dirty="0" sz="850" spc="25">
                <a:latin typeface="游明朝"/>
                <a:cs typeface="游明朝"/>
              </a:rPr>
              <a:t>，	最⼤時間降⾬量</a:t>
            </a:r>
            <a:r>
              <a:rPr dirty="0" sz="850" spc="5">
                <a:solidFill>
                  <a:srgbClr val="FF0000"/>
                </a:solidFill>
                <a:latin typeface="游明朝"/>
                <a:cs typeface="游明朝"/>
              </a:rPr>
              <a:t>7/3/0100</a:t>
            </a:r>
            <a:endParaRPr sz="850">
              <a:latin typeface="游明朝"/>
              <a:cs typeface="游明朝"/>
            </a:endParaRPr>
          </a:p>
        </p:txBody>
      </p:sp>
      <p:sp>
        <p:nvSpPr>
          <p:cNvPr id="24" name="object 24"/>
          <p:cNvSpPr txBox="1"/>
          <p:nvPr/>
        </p:nvSpPr>
        <p:spPr>
          <a:xfrm>
            <a:off x="6422418" y="7230157"/>
            <a:ext cx="461645" cy="688340"/>
          </a:xfrm>
          <a:prstGeom prst="rect">
            <a:avLst/>
          </a:prstGeom>
        </p:spPr>
        <p:txBody>
          <a:bodyPr wrap="square" lIns="0" tIns="13335" rIns="0" bIns="0" rtlCol="0" vert="horz">
            <a:spAutoFit/>
          </a:bodyPr>
          <a:lstStyle/>
          <a:p>
            <a:pPr algn="just" marL="12700" marR="5080" indent="10160">
              <a:lnSpc>
                <a:spcPct val="102000"/>
              </a:lnSpc>
              <a:spcBef>
                <a:spcPts val="105"/>
              </a:spcBef>
            </a:pPr>
            <a:r>
              <a:rPr dirty="0" sz="850" spc="10">
                <a:latin typeface="游明朝"/>
                <a:cs typeface="游明朝"/>
              </a:rPr>
              <a:t>32</a:t>
            </a:r>
            <a:r>
              <a:rPr dirty="0" sz="850" spc="20">
                <a:latin typeface="游明朝"/>
                <a:cs typeface="游明朝"/>
              </a:rPr>
              <a:t>mm</a:t>
            </a:r>
            <a:r>
              <a:rPr dirty="0" sz="850" spc="5">
                <a:latin typeface="游明朝"/>
                <a:cs typeface="游明朝"/>
              </a:rPr>
              <a:t>/</a:t>
            </a:r>
            <a:r>
              <a:rPr dirty="0" sz="850" spc="10">
                <a:latin typeface="游明朝"/>
                <a:cs typeface="游明朝"/>
              </a:rPr>
              <a:t>h  </a:t>
            </a:r>
            <a:r>
              <a:rPr dirty="0" sz="850" spc="10">
                <a:latin typeface="游明朝"/>
                <a:cs typeface="游明朝"/>
              </a:rPr>
              <a:t>50</a:t>
            </a:r>
            <a:r>
              <a:rPr dirty="0" sz="850" spc="20">
                <a:latin typeface="游明朝"/>
                <a:cs typeface="游明朝"/>
              </a:rPr>
              <a:t>mm</a:t>
            </a:r>
            <a:r>
              <a:rPr dirty="0" sz="850" spc="5">
                <a:latin typeface="游明朝"/>
                <a:cs typeface="游明朝"/>
              </a:rPr>
              <a:t>/</a:t>
            </a:r>
            <a:r>
              <a:rPr dirty="0" sz="850" spc="10">
                <a:latin typeface="游明朝"/>
                <a:cs typeface="游明朝"/>
              </a:rPr>
              <a:t>h  </a:t>
            </a:r>
            <a:r>
              <a:rPr dirty="0" sz="850" spc="10">
                <a:latin typeface="游明朝"/>
                <a:cs typeface="游明朝"/>
              </a:rPr>
              <a:t>48</a:t>
            </a:r>
            <a:r>
              <a:rPr dirty="0" sz="850" spc="20">
                <a:latin typeface="游明朝"/>
                <a:cs typeface="游明朝"/>
              </a:rPr>
              <a:t>mm</a:t>
            </a:r>
            <a:r>
              <a:rPr dirty="0" sz="850" spc="5">
                <a:latin typeface="游明朝"/>
                <a:cs typeface="游明朝"/>
              </a:rPr>
              <a:t>/</a:t>
            </a:r>
            <a:r>
              <a:rPr dirty="0" sz="850" spc="10">
                <a:latin typeface="游明朝"/>
                <a:cs typeface="游明朝"/>
              </a:rPr>
              <a:t>h  </a:t>
            </a:r>
            <a:r>
              <a:rPr dirty="0" sz="850" spc="10">
                <a:latin typeface="游明朝"/>
                <a:cs typeface="游明朝"/>
              </a:rPr>
              <a:t>35</a:t>
            </a:r>
            <a:r>
              <a:rPr dirty="0" sz="850" spc="20">
                <a:latin typeface="游明朝"/>
                <a:cs typeface="游明朝"/>
              </a:rPr>
              <a:t>mm</a:t>
            </a:r>
            <a:r>
              <a:rPr dirty="0" sz="850" spc="5">
                <a:latin typeface="游明朝"/>
                <a:cs typeface="游明朝"/>
              </a:rPr>
              <a:t>/</a:t>
            </a:r>
            <a:r>
              <a:rPr dirty="0" sz="850" spc="10">
                <a:latin typeface="游明朝"/>
                <a:cs typeface="游明朝"/>
              </a:rPr>
              <a:t>h  </a:t>
            </a:r>
            <a:r>
              <a:rPr dirty="0" sz="850" spc="10">
                <a:latin typeface="游明朝"/>
                <a:cs typeface="游明朝"/>
              </a:rPr>
              <a:t>21</a:t>
            </a:r>
            <a:r>
              <a:rPr dirty="0" sz="850" spc="20">
                <a:latin typeface="游明朝"/>
                <a:cs typeface="游明朝"/>
              </a:rPr>
              <a:t>mm</a:t>
            </a:r>
            <a:r>
              <a:rPr dirty="0" sz="850" spc="5">
                <a:latin typeface="游明朝"/>
                <a:cs typeface="游明朝"/>
              </a:rPr>
              <a:t>/</a:t>
            </a:r>
            <a:r>
              <a:rPr dirty="0" sz="850" spc="15">
                <a:latin typeface="游明朝"/>
                <a:cs typeface="游明朝"/>
              </a:rPr>
              <a:t>h</a:t>
            </a:r>
            <a:endParaRPr sz="850">
              <a:latin typeface="游明朝"/>
              <a:cs typeface="游明朝"/>
            </a:endParaRPr>
          </a:p>
        </p:txBody>
      </p:sp>
      <p:sp>
        <p:nvSpPr>
          <p:cNvPr id="25" name="object 25"/>
          <p:cNvSpPr txBox="1"/>
          <p:nvPr/>
        </p:nvSpPr>
        <p:spPr>
          <a:xfrm>
            <a:off x="770926" y="7362347"/>
            <a:ext cx="701675" cy="696595"/>
          </a:xfrm>
          <a:prstGeom prst="rect">
            <a:avLst/>
          </a:prstGeom>
        </p:spPr>
        <p:txBody>
          <a:bodyPr wrap="square" lIns="0" tIns="15875" rIns="0" bIns="0" rtlCol="0" vert="horz">
            <a:spAutoFit/>
          </a:bodyPr>
          <a:lstStyle/>
          <a:p>
            <a:pPr marL="458470">
              <a:lnSpc>
                <a:spcPct val="100000"/>
              </a:lnSpc>
              <a:spcBef>
                <a:spcPts val="125"/>
              </a:spcBef>
            </a:pPr>
            <a:r>
              <a:rPr dirty="0" sz="850" spc="25">
                <a:latin typeface="游明朝"/>
                <a:cs typeface="游明朝"/>
              </a:rPr>
              <a:t>⼭内</a:t>
            </a:r>
            <a:endParaRPr sz="850">
              <a:latin typeface="游明朝"/>
              <a:cs typeface="游明朝"/>
            </a:endParaRPr>
          </a:p>
          <a:p>
            <a:pPr marL="465455" marR="5080">
              <a:lnSpc>
                <a:spcPct val="102000"/>
              </a:lnSpc>
            </a:pPr>
            <a:r>
              <a:rPr dirty="0" sz="850" spc="20">
                <a:latin typeface="游明朝"/>
                <a:cs typeface="游明朝"/>
              </a:rPr>
              <a:t>⼤⼭ 寺⼭</a:t>
            </a:r>
            <a:endParaRPr sz="850">
              <a:latin typeface="游明朝"/>
              <a:cs typeface="游明朝"/>
            </a:endParaRPr>
          </a:p>
          <a:p>
            <a:pPr marL="12700">
              <a:lnSpc>
                <a:spcPct val="100000"/>
              </a:lnSpc>
              <a:spcBef>
                <a:spcPts val="25"/>
              </a:spcBef>
              <a:tabLst>
                <a:tab pos="471805" algn="l"/>
              </a:tabLst>
            </a:pPr>
            <a:r>
              <a:rPr dirty="0" sz="850" spc="5">
                <a:latin typeface="游明朝"/>
                <a:cs typeface="游明朝"/>
              </a:rPr>
              <a:t>(</a:t>
            </a:r>
            <a:r>
              <a:rPr dirty="0" sz="850" spc="25">
                <a:latin typeface="游明朝"/>
                <a:cs typeface="游明朝"/>
              </a:rPr>
              <a:t>⻄部</a:t>
            </a:r>
            <a:r>
              <a:rPr dirty="0" sz="850" spc="10">
                <a:latin typeface="游明朝"/>
                <a:cs typeface="游明朝"/>
              </a:rPr>
              <a:t>)	</a:t>
            </a:r>
            <a:r>
              <a:rPr dirty="0" sz="850" spc="25">
                <a:latin typeface="游明朝"/>
                <a:cs typeface="游明朝"/>
              </a:rPr>
              <a:t>峠</a:t>
            </a:r>
            <a:endParaRPr sz="850">
              <a:latin typeface="游明朝"/>
              <a:cs typeface="游明朝"/>
            </a:endParaRPr>
          </a:p>
          <a:p>
            <a:pPr marL="12700">
              <a:lnSpc>
                <a:spcPct val="100000"/>
              </a:lnSpc>
              <a:spcBef>
                <a:spcPts val="85"/>
              </a:spcBef>
            </a:pPr>
            <a:r>
              <a:rPr dirty="0" sz="850" spc="5">
                <a:latin typeface="游明朝"/>
                <a:cs typeface="游明朝"/>
              </a:rPr>
              <a:t>(</a:t>
            </a:r>
            <a:r>
              <a:rPr dirty="0" sz="850" spc="25">
                <a:latin typeface="游明朝"/>
                <a:cs typeface="游明朝"/>
              </a:rPr>
              <a:t>南部</a:t>
            </a:r>
            <a:r>
              <a:rPr dirty="0" sz="850" spc="10">
                <a:latin typeface="游明朝"/>
                <a:cs typeface="游明朝"/>
              </a:rPr>
              <a:t>)  </a:t>
            </a:r>
            <a:r>
              <a:rPr dirty="0" sz="850" spc="155">
                <a:latin typeface="游明朝"/>
                <a:cs typeface="游明朝"/>
              </a:rPr>
              <a:t> </a:t>
            </a:r>
            <a:r>
              <a:rPr dirty="0" sz="850" spc="25">
                <a:latin typeface="游明朝"/>
                <a:cs typeface="游明朝"/>
              </a:rPr>
              <a:t>⼟屋</a:t>
            </a:r>
            <a:endParaRPr sz="850">
              <a:latin typeface="游明朝"/>
              <a:cs typeface="游明朝"/>
            </a:endParaRPr>
          </a:p>
        </p:txBody>
      </p:sp>
      <p:sp>
        <p:nvSpPr>
          <p:cNvPr id="26" name="object 26"/>
          <p:cNvSpPr txBox="1"/>
          <p:nvPr/>
        </p:nvSpPr>
        <p:spPr>
          <a:xfrm>
            <a:off x="1708630" y="7899475"/>
            <a:ext cx="3104515" cy="159385"/>
          </a:xfrm>
          <a:prstGeom prst="rect">
            <a:avLst/>
          </a:prstGeom>
        </p:spPr>
        <p:txBody>
          <a:bodyPr wrap="square" lIns="0" tIns="15875" rIns="0" bIns="0" rtlCol="0" vert="horz">
            <a:spAutoFit/>
          </a:bodyPr>
          <a:lstStyle/>
          <a:p>
            <a:pPr marL="12700">
              <a:lnSpc>
                <a:spcPct val="100000"/>
              </a:lnSpc>
              <a:spcBef>
                <a:spcPts val="125"/>
              </a:spcBef>
            </a:pPr>
            <a:r>
              <a:rPr dirty="0" sz="850" spc="5">
                <a:latin typeface="游明朝"/>
                <a:cs typeface="游明朝"/>
              </a:rPr>
              <a:t>7/2/1400-7/3/1030 </a:t>
            </a:r>
            <a:r>
              <a:rPr dirty="0" sz="850" spc="20">
                <a:latin typeface="游明朝"/>
                <a:cs typeface="游明朝"/>
              </a:rPr>
              <a:t> </a:t>
            </a:r>
            <a:r>
              <a:rPr dirty="0" sz="850" spc="25">
                <a:latin typeface="游明朝"/>
                <a:cs typeface="游明朝"/>
              </a:rPr>
              <a:t>全降⾬量</a:t>
            </a:r>
            <a:r>
              <a:rPr dirty="0" sz="850" spc="10">
                <a:latin typeface="游明朝"/>
                <a:cs typeface="游明朝"/>
              </a:rPr>
              <a:t>201mm(20h30m) </a:t>
            </a:r>
            <a:r>
              <a:rPr dirty="0" sz="850" spc="15">
                <a:latin typeface="游明朝"/>
                <a:cs typeface="游明朝"/>
              </a:rPr>
              <a:t>→9.8mm/h </a:t>
            </a:r>
            <a:r>
              <a:rPr dirty="0" sz="850" spc="25">
                <a:latin typeface="游明朝"/>
                <a:cs typeface="游明朝"/>
              </a:rPr>
              <a:t>，</a:t>
            </a:r>
            <a:endParaRPr sz="850">
              <a:latin typeface="游明朝"/>
              <a:cs typeface="游明朝"/>
            </a:endParaRPr>
          </a:p>
        </p:txBody>
      </p:sp>
      <p:sp>
        <p:nvSpPr>
          <p:cNvPr id="27" name="object 27"/>
          <p:cNvSpPr txBox="1"/>
          <p:nvPr/>
        </p:nvSpPr>
        <p:spPr>
          <a:xfrm>
            <a:off x="1163088" y="8031665"/>
            <a:ext cx="3662045" cy="159385"/>
          </a:xfrm>
          <a:prstGeom prst="rect">
            <a:avLst/>
          </a:prstGeom>
        </p:spPr>
        <p:txBody>
          <a:bodyPr wrap="square" lIns="0" tIns="15875" rIns="0" bIns="0" rtlCol="0" vert="horz">
            <a:spAutoFit/>
          </a:bodyPr>
          <a:lstStyle/>
          <a:p>
            <a:pPr marL="12700">
              <a:lnSpc>
                <a:spcPct val="100000"/>
              </a:lnSpc>
              <a:spcBef>
                <a:spcPts val="125"/>
              </a:spcBef>
            </a:pPr>
            <a:r>
              <a:rPr dirty="0" sz="850" spc="25">
                <a:latin typeface="游明朝"/>
                <a:cs typeface="游明朝"/>
              </a:rPr>
              <a:t>平塚⼟⽊  </a:t>
            </a:r>
            <a:r>
              <a:rPr dirty="0" sz="850" spc="200">
                <a:latin typeface="游明朝"/>
                <a:cs typeface="游明朝"/>
              </a:rPr>
              <a:t> </a:t>
            </a:r>
            <a:r>
              <a:rPr dirty="0" sz="850" spc="5">
                <a:latin typeface="游明朝"/>
                <a:cs typeface="游明朝"/>
              </a:rPr>
              <a:t>7/1/0100-7/3/1050 </a:t>
            </a:r>
            <a:r>
              <a:rPr dirty="0" sz="850" spc="15">
                <a:latin typeface="游明朝"/>
                <a:cs typeface="游明朝"/>
              </a:rPr>
              <a:t> </a:t>
            </a:r>
            <a:r>
              <a:rPr dirty="0" sz="850" spc="25">
                <a:latin typeface="游明朝"/>
                <a:cs typeface="游明朝"/>
              </a:rPr>
              <a:t>全降⾬量</a:t>
            </a:r>
            <a:r>
              <a:rPr dirty="0" sz="850" spc="10">
                <a:latin typeface="游明朝"/>
                <a:cs typeface="游明朝"/>
              </a:rPr>
              <a:t>371mm(57h50m) </a:t>
            </a:r>
            <a:r>
              <a:rPr dirty="0" sz="850" spc="15">
                <a:latin typeface="游明朝"/>
                <a:cs typeface="游明朝"/>
              </a:rPr>
              <a:t>→6.4mm/h</a:t>
            </a:r>
            <a:r>
              <a:rPr dirty="0" sz="850" spc="10">
                <a:latin typeface="游明朝"/>
                <a:cs typeface="游明朝"/>
              </a:rPr>
              <a:t> </a:t>
            </a:r>
            <a:r>
              <a:rPr dirty="0" sz="850" spc="25">
                <a:latin typeface="游明朝"/>
                <a:cs typeface="游明朝"/>
              </a:rPr>
              <a:t>，</a:t>
            </a:r>
            <a:endParaRPr sz="850">
              <a:latin typeface="游明朝"/>
              <a:cs typeface="游明朝"/>
            </a:endParaRPr>
          </a:p>
        </p:txBody>
      </p:sp>
      <p:sp>
        <p:nvSpPr>
          <p:cNvPr id="28" name="object 28"/>
          <p:cNvSpPr txBox="1"/>
          <p:nvPr/>
        </p:nvSpPr>
        <p:spPr>
          <a:xfrm>
            <a:off x="5022834" y="7899475"/>
            <a:ext cx="1870075" cy="291465"/>
          </a:xfrm>
          <a:prstGeom prst="rect">
            <a:avLst/>
          </a:prstGeom>
        </p:spPr>
        <p:txBody>
          <a:bodyPr wrap="square" lIns="0" tIns="13335" rIns="0" bIns="0" rtlCol="0" vert="horz">
            <a:spAutoFit/>
          </a:bodyPr>
          <a:lstStyle/>
          <a:p>
            <a:pPr marL="12700" marR="5080" indent="16510">
              <a:lnSpc>
                <a:spcPct val="102000"/>
              </a:lnSpc>
              <a:spcBef>
                <a:spcPts val="105"/>
              </a:spcBef>
              <a:tabLst>
                <a:tab pos="1431290" algn="l"/>
              </a:tabLst>
            </a:pPr>
            <a:r>
              <a:rPr dirty="0" sz="850" spc="25">
                <a:latin typeface="游明朝"/>
                <a:cs typeface="游明朝"/>
              </a:rPr>
              <a:t>最⼤時間降⾬量</a:t>
            </a:r>
            <a:r>
              <a:rPr dirty="0" sz="850" spc="10">
                <a:latin typeface="游明朝"/>
                <a:cs typeface="游明朝"/>
              </a:rPr>
              <a:t>? 7/3/0300</a:t>
            </a:r>
            <a:r>
              <a:rPr dirty="0" sz="850" spc="15">
                <a:latin typeface="游明朝"/>
                <a:cs typeface="游明朝"/>
              </a:rPr>
              <a:t> 21mm/h </a:t>
            </a:r>
            <a:r>
              <a:rPr dirty="0" sz="850" spc="-210">
                <a:latin typeface="游明朝"/>
                <a:cs typeface="游明朝"/>
              </a:rPr>
              <a:t> </a:t>
            </a:r>
            <a:r>
              <a:rPr dirty="0" sz="850" spc="25">
                <a:latin typeface="游明朝"/>
                <a:cs typeface="游明朝"/>
              </a:rPr>
              <a:t>最⼤時間降⾬量</a:t>
            </a:r>
            <a:r>
              <a:rPr dirty="0" u="sng" sz="850" spc="5">
                <a:solidFill>
                  <a:srgbClr val="0070C0"/>
                </a:solidFill>
                <a:uFill>
                  <a:solidFill>
                    <a:srgbClr val="0070C0"/>
                  </a:solidFill>
                </a:uFill>
                <a:latin typeface="游明朝"/>
                <a:cs typeface="游明朝"/>
              </a:rPr>
              <a:t>7/3/070</a:t>
            </a:r>
            <a:r>
              <a:rPr dirty="0" u="sng" sz="850" spc="15">
                <a:solidFill>
                  <a:srgbClr val="0070C0"/>
                </a:solidFill>
                <a:uFill>
                  <a:solidFill>
                    <a:srgbClr val="0070C0"/>
                  </a:solidFill>
                </a:uFill>
                <a:latin typeface="游明朝"/>
                <a:cs typeface="游明朝"/>
              </a:rPr>
              <a:t>0</a:t>
            </a:r>
            <a:r>
              <a:rPr dirty="0" u="sng" sz="850" spc="15">
                <a:solidFill>
                  <a:srgbClr val="0070C0"/>
                </a:solidFill>
                <a:uFill>
                  <a:solidFill>
                    <a:srgbClr val="0070C0"/>
                  </a:solidFill>
                </a:uFill>
                <a:latin typeface="游明朝"/>
                <a:cs typeface="游明朝"/>
              </a:rPr>
              <a:t> </a:t>
            </a:r>
            <a:r>
              <a:rPr dirty="0" sz="850">
                <a:solidFill>
                  <a:srgbClr val="0070C0"/>
                </a:solidFill>
                <a:latin typeface="游明朝"/>
                <a:cs typeface="游明朝"/>
              </a:rPr>
              <a:t>	</a:t>
            </a:r>
            <a:r>
              <a:rPr dirty="0" sz="850" spc="10">
                <a:latin typeface="游明朝"/>
                <a:cs typeface="游明朝"/>
              </a:rPr>
              <a:t>28</a:t>
            </a:r>
            <a:r>
              <a:rPr dirty="0" sz="850" spc="20">
                <a:latin typeface="游明朝"/>
                <a:cs typeface="游明朝"/>
              </a:rPr>
              <a:t>mm</a:t>
            </a:r>
            <a:r>
              <a:rPr dirty="0" sz="850" spc="5">
                <a:latin typeface="游明朝"/>
                <a:cs typeface="游明朝"/>
              </a:rPr>
              <a:t>/</a:t>
            </a:r>
            <a:r>
              <a:rPr dirty="0" sz="850" spc="15">
                <a:latin typeface="游明朝"/>
                <a:cs typeface="游明朝"/>
              </a:rPr>
              <a:t>h</a:t>
            </a:r>
            <a:endParaRPr sz="850">
              <a:latin typeface="游明朝"/>
              <a:cs typeface="游明朝"/>
            </a:endParaRPr>
          </a:p>
        </p:txBody>
      </p:sp>
      <p:sp>
        <p:nvSpPr>
          <p:cNvPr id="29" name="object 29"/>
          <p:cNvSpPr txBox="1"/>
          <p:nvPr/>
        </p:nvSpPr>
        <p:spPr>
          <a:xfrm>
            <a:off x="770926" y="8163298"/>
            <a:ext cx="3552190" cy="176530"/>
          </a:xfrm>
          <a:prstGeom prst="rect">
            <a:avLst/>
          </a:prstGeom>
        </p:spPr>
        <p:txBody>
          <a:bodyPr wrap="square" lIns="0" tIns="17145" rIns="0" bIns="0" rtlCol="0" vert="horz">
            <a:spAutoFit/>
          </a:bodyPr>
          <a:lstStyle/>
          <a:p>
            <a:pPr marL="12700">
              <a:lnSpc>
                <a:spcPct val="100000"/>
              </a:lnSpc>
              <a:spcBef>
                <a:spcPts val="135"/>
              </a:spcBef>
            </a:pPr>
            <a:r>
              <a:rPr dirty="0" sz="950" spc="35">
                <a:latin typeface="游明朝"/>
                <a:cs typeface="游明朝"/>
              </a:rPr>
              <a:t>※平塚⼟⽊  </a:t>
            </a:r>
            <a:r>
              <a:rPr dirty="0" sz="950" spc="160">
                <a:latin typeface="游明朝"/>
                <a:cs typeface="游明朝"/>
              </a:rPr>
              <a:t> </a:t>
            </a:r>
            <a:r>
              <a:rPr dirty="0" sz="950" spc="15">
                <a:latin typeface="游明朝"/>
                <a:cs typeface="游明朝"/>
              </a:rPr>
              <a:t>7/3/0700-0800</a:t>
            </a:r>
            <a:r>
              <a:rPr dirty="0" sz="950">
                <a:latin typeface="游明朝"/>
                <a:cs typeface="游明朝"/>
              </a:rPr>
              <a:t> </a:t>
            </a:r>
            <a:r>
              <a:rPr dirty="0" u="sng" sz="950" spc="114">
                <a:solidFill>
                  <a:srgbClr val="FF0000"/>
                </a:solidFill>
                <a:uFill>
                  <a:solidFill>
                    <a:srgbClr val="FF0000"/>
                  </a:solidFill>
                </a:uFill>
                <a:latin typeface="Arial Unicode MS"/>
                <a:cs typeface="Arial Unicode MS"/>
              </a:rPr>
              <a:t>10</a:t>
            </a:r>
            <a:r>
              <a:rPr dirty="0" u="sng" sz="950" spc="35">
                <a:solidFill>
                  <a:srgbClr val="FF0000"/>
                </a:solidFill>
                <a:uFill>
                  <a:solidFill>
                    <a:srgbClr val="FF0000"/>
                  </a:solidFill>
                </a:uFill>
                <a:latin typeface="Arial Unicode MS"/>
                <a:cs typeface="Arial Unicode MS"/>
              </a:rPr>
              <a:t>分間雨量の</a:t>
            </a:r>
            <a:r>
              <a:rPr dirty="0" u="sng" sz="950" spc="114">
                <a:solidFill>
                  <a:srgbClr val="FF0000"/>
                </a:solidFill>
                <a:uFill>
                  <a:solidFill>
                    <a:srgbClr val="FF0000"/>
                  </a:solidFill>
                </a:uFill>
                <a:latin typeface="Arial Unicode MS"/>
                <a:cs typeface="Arial Unicode MS"/>
              </a:rPr>
              <a:t>1</a:t>
            </a:r>
            <a:r>
              <a:rPr dirty="0" u="sng" sz="950" spc="35">
                <a:solidFill>
                  <a:srgbClr val="FF0000"/>
                </a:solidFill>
                <a:uFill>
                  <a:solidFill>
                    <a:srgbClr val="FF0000"/>
                  </a:solidFill>
                </a:uFill>
                <a:latin typeface="Arial Unicode MS"/>
                <a:cs typeface="Arial Unicode MS"/>
              </a:rPr>
              <a:t>時間で  </a:t>
            </a:r>
            <a:r>
              <a:rPr dirty="0" u="sng" sz="950" spc="110">
                <a:solidFill>
                  <a:srgbClr val="FF0000"/>
                </a:solidFill>
                <a:uFill>
                  <a:solidFill>
                    <a:srgbClr val="FF0000"/>
                  </a:solidFill>
                </a:uFill>
                <a:latin typeface="Arial Unicode MS"/>
                <a:cs typeface="Arial Unicode MS"/>
              </a:rPr>
              <a:t> </a:t>
            </a:r>
            <a:r>
              <a:rPr dirty="0" u="sng" sz="950" spc="105">
                <a:solidFill>
                  <a:srgbClr val="FF0000"/>
                </a:solidFill>
                <a:uFill>
                  <a:solidFill>
                    <a:srgbClr val="FF0000"/>
                  </a:solidFill>
                </a:uFill>
                <a:latin typeface="Arial Unicode MS"/>
                <a:cs typeface="Arial Unicode MS"/>
              </a:rPr>
              <a:t>31mm/h</a:t>
            </a:r>
            <a:endParaRPr sz="950">
              <a:latin typeface="Arial Unicode MS"/>
              <a:cs typeface="Arial Unicode MS"/>
            </a:endParaRPr>
          </a:p>
        </p:txBody>
      </p:sp>
      <p:grpSp>
        <p:nvGrpSpPr>
          <p:cNvPr id="30" name="object 30"/>
          <p:cNvGrpSpPr/>
          <p:nvPr/>
        </p:nvGrpSpPr>
        <p:grpSpPr>
          <a:xfrm>
            <a:off x="1613267" y="5232671"/>
            <a:ext cx="5230495" cy="3244215"/>
            <a:chOff x="1613267" y="5232671"/>
            <a:chExt cx="5230495" cy="3244215"/>
          </a:xfrm>
        </p:grpSpPr>
        <p:sp>
          <p:nvSpPr>
            <p:cNvPr id="31" name="object 31"/>
            <p:cNvSpPr/>
            <p:nvPr/>
          </p:nvSpPr>
          <p:spPr>
            <a:xfrm>
              <a:off x="1613267" y="8469631"/>
              <a:ext cx="3137535" cy="6985"/>
            </a:xfrm>
            <a:custGeom>
              <a:avLst/>
              <a:gdLst/>
              <a:ahLst/>
              <a:cxnLst/>
              <a:rect l="l" t="t" r="r" b="b"/>
              <a:pathLst>
                <a:path w="3137535" h="6984">
                  <a:moveTo>
                    <a:pt x="3137296" y="0"/>
                  </a:moveTo>
                  <a:lnTo>
                    <a:pt x="0" y="0"/>
                  </a:lnTo>
                  <a:lnTo>
                    <a:pt x="0" y="6972"/>
                  </a:lnTo>
                  <a:lnTo>
                    <a:pt x="3137296" y="6972"/>
                  </a:lnTo>
                  <a:lnTo>
                    <a:pt x="3137296" y="0"/>
                  </a:lnTo>
                  <a:close/>
                </a:path>
              </a:pathLst>
            </a:custGeom>
            <a:solidFill>
              <a:srgbClr val="000000"/>
            </a:solidFill>
          </p:spPr>
          <p:txBody>
            <a:bodyPr wrap="square" lIns="0" tIns="0" rIns="0" bIns="0" rtlCol="0"/>
            <a:lstStyle/>
            <a:p/>
          </p:txBody>
        </p:sp>
        <p:pic>
          <p:nvPicPr>
            <p:cNvPr id="32" name="object 32"/>
            <p:cNvPicPr/>
            <p:nvPr/>
          </p:nvPicPr>
          <p:blipFill>
            <a:blip r:embed="rId6" cstate="print"/>
            <a:stretch>
              <a:fillRect/>
            </a:stretch>
          </p:blipFill>
          <p:spPr>
            <a:xfrm>
              <a:off x="4097553" y="5232671"/>
              <a:ext cx="2745761" cy="1932656"/>
            </a:xfrm>
            <a:prstGeom prst="rect">
              <a:avLst/>
            </a:prstGeom>
          </p:spPr>
        </p:pic>
      </p:grpSp>
      <p:sp>
        <p:nvSpPr>
          <p:cNvPr id="33" name="object 33"/>
          <p:cNvSpPr txBox="1"/>
          <p:nvPr/>
        </p:nvSpPr>
        <p:spPr>
          <a:xfrm>
            <a:off x="4787413" y="7376848"/>
            <a:ext cx="193040" cy="226695"/>
          </a:xfrm>
          <a:prstGeom prst="rect">
            <a:avLst/>
          </a:prstGeom>
        </p:spPr>
        <p:txBody>
          <a:bodyPr wrap="square" lIns="0" tIns="14604" rIns="0" bIns="0" rtlCol="0" vert="horz">
            <a:spAutoFit/>
          </a:bodyPr>
          <a:lstStyle/>
          <a:p>
            <a:pPr marL="12700">
              <a:lnSpc>
                <a:spcPct val="100000"/>
              </a:lnSpc>
              <a:spcBef>
                <a:spcPts val="114"/>
              </a:spcBef>
            </a:pPr>
            <a:r>
              <a:rPr dirty="0" sz="1300" spc="15">
                <a:latin typeface="SimSun"/>
                <a:cs typeface="SimSun"/>
              </a:rPr>
              <a:t>流</a:t>
            </a:r>
            <a:endParaRPr sz="1300">
              <a:latin typeface="SimSun"/>
              <a:cs typeface="SimSun"/>
            </a:endParaRPr>
          </a:p>
        </p:txBody>
      </p:sp>
      <p:sp>
        <p:nvSpPr>
          <p:cNvPr id="34" name="object 34"/>
          <p:cNvSpPr txBox="1"/>
          <p:nvPr/>
        </p:nvSpPr>
        <p:spPr>
          <a:xfrm>
            <a:off x="1699044" y="7579317"/>
            <a:ext cx="4605020" cy="226695"/>
          </a:xfrm>
          <a:prstGeom prst="rect">
            <a:avLst/>
          </a:prstGeom>
        </p:spPr>
        <p:txBody>
          <a:bodyPr wrap="square" lIns="0" tIns="14604" rIns="0" bIns="0" rtlCol="0" vert="horz">
            <a:spAutoFit/>
          </a:bodyPr>
          <a:lstStyle/>
          <a:p>
            <a:pPr marL="12700">
              <a:lnSpc>
                <a:spcPct val="100000"/>
              </a:lnSpc>
              <a:spcBef>
                <a:spcPts val="114"/>
              </a:spcBef>
            </a:pPr>
            <a:r>
              <a:rPr dirty="0" baseline="3267" sz="1275" spc="7">
                <a:latin typeface="游明朝"/>
                <a:cs typeface="游明朝"/>
              </a:rPr>
              <a:t>6/30/2000-7/3/1040</a:t>
            </a:r>
            <a:r>
              <a:rPr dirty="0" baseline="3267" sz="1275" spc="37">
                <a:latin typeface="游明朝"/>
                <a:cs typeface="游明朝"/>
              </a:rPr>
              <a:t> 全降⾬量</a:t>
            </a:r>
            <a:r>
              <a:rPr dirty="0" baseline="3267" sz="1275" spc="15">
                <a:latin typeface="游明朝"/>
                <a:cs typeface="游明朝"/>
              </a:rPr>
              <a:t>368mm(62h40m)→5.9mm/h</a:t>
            </a:r>
            <a:r>
              <a:rPr dirty="0" baseline="3267" sz="1275" spc="44">
                <a:latin typeface="游明朝"/>
                <a:cs typeface="游明朝"/>
              </a:rPr>
              <a:t> </a:t>
            </a:r>
            <a:r>
              <a:rPr dirty="0" baseline="3267" sz="1275" spc="112">
                <a:latin typeface="游明朝"/>
                <a:cs typeface="游明朝"/>
              </a:rPr>
              <a:t>，</a:t>
            </a:r>
            <a:r>
              <a:rPr dirty="0" sz="1300" spc="15">
                <a:latin typeface="SimSun"/>
                <a:cs typeface="SimSun"/>
              </a:rPr>
              <a:t>域</a:t>
            </a:r>
            <a:r>
              <a:rPr dirty="0" sz="1300" spc="35">
                <a:latin typeface="SimSun"/>
                <a:cs typeface="SimSun"/>
              </a:rPr>
              <a:t> </a:t>
            </a:r>
            <a:r>
              <a:rPr dirty="0" baseline="3267" sz="1275" spc="37">
                <a:latin typeface="游明朝"/>
                <a:cs typeface="游明朝"/>
              </a:rPr>
              <a:t>最⼤時間降⾬量</a:t>
            </a:r>
            <a:r>
              <a:rPr dirty="0" baseline="3267" sz="1275" spc="7">
                <a:solidFill>
                  <a:srgbClr val="FF0000"/>
                </a:solidFill>
                <a:latin typeface="游明朝"/>
                <a:cs typeface="游明朝"/>
              </a:rPr>
              <a:t>7/3/0100</a:t>
            </a:r>
            <a:endParaRPr baseline="3267" sz="1275">
              <a:latin typeface="游明朝"/>
              <a:cs typeface="游明朝"/>
            </a:endParaRPr>
          </a:p>
        </p:txBody>
      </p:sp>
      <p:sp>
        <p:nvSpPr>
          <p:cNvPr id="35" name="object 35"/>
          <p:cNvSpPr txBox="1"/>
          <p:nvPr/>
        </p:nvSpPr>
        <p:spPr>
          <a:xfrm>
            <a:off x="745526" y="8275409"/>
            <a:ext cx="4190365" cy="226695"/>
          </a:xfrm>
          <a:prstGeom prst="rect">
            <a:avLst/>
          </a:prstGeom>
        </p:spPr>
        <p:txBody>
          <a:bodyPr wrap="square" lIns="0" tIns="14604" rIns="0" bIns="0" rtlCol="0" vert="horz">
            <a:spAutoFit/>
          </a:bodyPr>
          <a:lstStyle/>
          <a:p>
            <a:pPr marL="38100">
              <a:lnSpc>
                <a:spcPct val="100000"/>
              </a:lnSpc>
              <a:spcBef>
                <a:spcPts val="114"/>
              </a:spcBef>
            </a:pPr>
            <a:r>
              <a:rPr dirty="0" sz="950" spc="20">
                <a:latin typeface="游明朝"/>
                <a:cs typeface="游明朝"/>
              </a:rPr>
              <a:t>※0810</a:t>
            </a:r>
            <a:r>
              <a:rPr dirty="0" sz="950" spc="35">
                <a:latin typeface="游明朝"/>
                <a:cs typeface="游明朝"/>
              </a:rPr>
              <a:t>〜</a:t>
            </a:r>
            <a:r>
              <a:rPr dirty="0" sz="950" spc="15">
                <a:latin typeface="游明朝"/>
                <a:cs typeface="游明朝"/>
              </a:rPr>
              <a:t>0830</a:t>
            </a:r>
            <a:r>
              <a:rPr dirty="0" sz="950">
                <a:latin typeface="游明朝"/>
                <a:cs typeface="游明朝"/>
              </a:rPr>
              <a:t> </a:t>
            </a:r>
            <a:r>
              <a:rPr dirty="0" sz="950" spc="35">
                <a:latin typeface="游明朝"/>
                <a:cs typeface="游明朝"/>
              </a:rPr>
              <a:t>計測不可となった地点（⼤⼭，⼟屋，⼭内，寺⼭，</a:t>
            </a:r>
            <a:r>
              <a:rPr dirty="0" sz="950" spc="-434">
                <a:latin typeface="游明朝"/>
                <a:cs typeface="游明朝"/>
              </a:rPr>
              <a:t>峠</a:t>
            </a:r>
            <a:r>
              <a:rPr dirty="0" baseline="-38461" sz="1950" spc="-705">
                <a:latin typeface="SimSun"/>
                <a:cs typeface="SimSun"/>
              </a:rPr>
              <a:t>…</a:t>
            </a:r>
            <a:r>
              <a:rPr dirty="0" sz="950" spc="-470">
                <a:latin typeface="游明朝"/>
                <a:cs typeface="游明朝"/>
              </a:rPr>
              <a:t>）</a:t>
            </a:r>
            <a:r>
              <a:rPr dirty="0" baseline="-38461" sz="1950" spc="22">
                <a:latin typeface="SimSun"/>
                <a:cs typeface="SimSun"/>
              </a:rPr>
              <a:t>山</a:t>
            </a:r>
            <a:endParaRPr baseline="-38461" sz="1950">
              <a:latin typeface="SimSun"/>
              <a:cs typeface="SimSun"/>
            </a:endParaRPr>
          </a:p>
        </p:txBody>
      </p:sp>
      <p:sp>
        <p:nvSpPr>
          <p:cNvPr id="36" name="object 36"/>
          <p:cNvSpPr txBox="1"/>
          <p:nvPr/>
        </p:nvSpPr>
        <p:spPr>
          <a:xfrm>
            <a:off x="5170089" y="8213423"/>
            <a:ext cx="1152525" cy="354965"/>
          </a:xfrm>
          <a:prstGeom prst="rect">
            <a:avLst/>
          </a:prstGeom>
          <a:ln w="15687">
            <a:solidFill>
              <a:srgbClr val="000000"/>
            </a:solidFill>
          </a:ln>
        </p:spPr>
        <p:txBody>
          <a:bodyPr wrap="square" lIns="0" tIns="20955" rIns="0" bIns="0" rtlCol="0" vert="horz">
            <a:spAutoFit/>
          </a:bodyPr>
          <a:lstStyle/>
          <a:p>
            <a:pPr marL="50165">
              <a:lnSpc>
                <a:spcPct val="100000"/>
              </a:lnSpc>
              <a:spcBef>
                <a:spcPts val="165"/>
              </a:spcBef>
            </a:pPr>
            <a:r>
              <a:rPr dirty="0" sz="950" spc="55" b="1">
                <a:solidFill>
                  <a:srgbClr val="FF0000"/>
                </a:solidFill>
                <a:latin typeface="UD デジタル 教科書体 NP-B"/>
                <a:cs typeface="UD デジタル 教科書体 NP-B"/>
              </a:rPr>
              <a:t>平均</a:t>
            </a:r>
            <a:r>
              <a:rPr dirty="0" sz="950" spc="-40" b="1">
                <a:solidFill>
                  <a:srgbClr val="FF0000"/>
                </a:solidFill>
                <a:latin typeface="UD デジタル 教科書体 NP-B"/>
                <a:cs typeface="UD デジタル 教科書体 NP-B"/>
              </a:rPr>
              <a:t>6</a:t>
            </a:r>
            <a:r>
              <a:rPr dirty="0" sz="950" spc="-15" b="1">
                <a:solidFill>
                  <a:srgbClr val="FF0000"/>
                </a:solidFill>
                <a:latin typeface="UD デジタル 教科書体 NP-B"/>
                <a:cs typeface="UD デジタル 教科書体 NP-B"/>
              </a:rPr>
              <a:t>.</a:t>
            </a:r>
            <a:r>
              <a:rPr dirty="0" sz="950" spc="20" b="1">
                <a:solidFill>
                  <a:srgbClr val="FF0000"/>
                </a:solidFill>
                <a:latin typeface="UD デジタル 教科書体 NP-B"/>
                <a:cs typeface="UD デジタル 教科書体 NP-B"/>
              </a:rPr>
              <a:t>8</a:t>
            </a:r>
            <a:r>
              <a:rPr dirty="0" sz="950" spc="15" b="1">
                <a:solidFill>
                  <a:srgbClr val="FF0000"/>
                </a:solidFill>
                <a:latin typeface="UD デジタル 教科書体 NP-B"/>
                <a:cs typeface="UD デジタル 教科書体 NP-B"/>
              </a:rPr>
              <a:t>m</a:t>
            </a:r>
            <a:r>
              <a:rPr dirty="0" sz="950" spc="50" b="1">
                <a:solidFill>
                  <a:srgbClr val="FF0000"/>
                </a:solidFill>
                <a:latin typeface="UD デジタル 教科書体 NP-B"/>
                <a:cs typeface="UD デジタル 教科書体 NP-B"/>
              </a:rPr>
              <a:t>m</a:t>
            </a:r>
            <a:r>
              <a:rPr dirty="0" sz="950" b="1">
                <a:solidFill>
                  <a:srgbClr val="FF0000"/>
                </a:solidFill>
                <a:latin typeface="UD デジタル 教科書体 NP-B"/>
                <a:cs typeface="UD デジタル 教科書体 NP-B"/>
              </a:rPr>
              <a:t>/h</a:t>
            </a:r>
            <a:endParaRPr sz="950">
              <a:latin typeface="UD デジタル 教科書体 NP-B"/>
              <a:cs typeface="UD デジタル 教科書体 NP-B"/>
            </a:endParaRPr>
          </a:p>
          <a:p>
            <a:pPr marL="50165">
              <a:lnSpc>
                <a:spcPct val="100000"/>
              </a:lnSpc>
              <a:spcBef>
                <a:spcPts val="70"/>
              </a:spcBef>
            </a:pPr>
            <a:r>
              <a:rPr dirty="0" sz="950" spc="20" b="1">
                <a:solidFill>
                  <a:srgbClr val="FF0000"/>
                </a:solidFill>
                <a:latin typeface="UD デジタル 教科書体 NP-B"/>
                <a:cs typeface="UD デジタル 教科書体 NP-B"/>
              </a:rPr>
              <a:t>＝164mm／24ｈ</a:t>
            </a:r>
            <a:endParaRPr sz="950">
              <a:latin typeface="UD デジタル 教科書体 NP-B"/>
              <a:cs typeface="UD デジタル 教科書体 NP-B"/>
            </a:endParaRPr>
          </a:p>
        </p:txBody>
      </p:sp>
      <p:grpSp>
        <p:nvGrpSpPr>
          <p:cNvPr id="37" name="object 37"/>
          <p:cNvGrpSpPr/>
          <p:nvPr/>
        </p:nvGrpSpPr>
        <p:grpSpPr>
          <a:xfrm>
            <a:off x="4810046" y="7831926"/>
            <a:ext cx="348615" cy="563880"/>
            <a:chOff x="4810046" y="7831926"/>
            <a:chExt cx="348615" cy="563880"/>
          </a:xfrm>
        </p:grpSpPr>
        <p:sp>
          <p:nvSpPr>
            <p:cNvPr id="38" name="object 38"/>
            <p:cNvSpPr/>
            <p:nvPr/>
          </p:nvSpPr>
          <p:spPr>
            <a:xfrm>
              <a:off x="4813532" y="7835412"/>
              <a:ext cx="341630" cy="556895"/>
            </a:xfrm>
            <a:custGeom>
              <a:avLst/>
              <a:gdLst/>
              <a:ahLst/>
              <a:cxnLst/>
              <a:rect l="l" t="t" r="r" b="b"/>
              <a:pathLst>
                <a:path w="341629" h="556895">
                  <a:moveTo>
                    <a:pt x="73553" y="0"/>
                  </a:moveTo>
                  <a:lnTo>
                    <a:pt x="0" y="85377"/>
                  </a:lnTo>
                  <a:lnTo>
                    <a:pt x="42247" y="85377"/>
                  </a:lnTo>
                  <a:lnTo>
                    <a:pt x="42247" y="514602"/>
                  </a:lnTo>
                  <a:lnTo>
                    <a:pt x="256119" y="514602"/>
                  </a:lnTo>
                  <a:lnTo>
                    <a:pt x="256119" y="556851"/>
                  </a:lnTo>
                  <a:lnTo>
                    <a:pt x="341492" y="483294"/>
                  </a:lnTo>
                  <a:lnTo>
                    <a:pt x="256119" y="409737"/>
                  </a:lnTo>
                  <a:lnTo>
                    <a:pt x="256119" y="451987"/>
                  </a:lnTo>
                  <a:lnTo>
                    <a:pt x="104860" y="451987"/>
                  </a:lnTo>
                  <a:lnTo>
                    <a:pt x="104860" y="85377"/>
                  </a:lnTo>
                  <a:lnTo>
                    <a:pt x="147109" y="85377"/>
                  </a:lnTo>
                  <a:lnTo>
                    <a:pt x="73553" y="0"/>
                  </a:lnTo>
                  <a:close/>
                </a:path>
              </a:pathLst>
            </a:custGeom>
            <a:solidFill>
              <a:srgbClr val="4472C4"/>
            </a:solidFill>
          </p:spPr>
          <p:txBody>
            <a:bodyPr wrap="square" lIns="0" tIns="0" rIns="0" bIns="0" rtlCol="0"/>
            <a:lstStyle/>
            <a:p/>
          </p:txBody>
        </p:sp>
        <p:sp>
          <p:nvSpPr>
            <p:cNvPr id="39" name="object 39"/>
            <p:cNvSpPr/>
            <p:nvPr/>
          </p:nvSpPr>
          <p:spPr>
            <a:xfrm>
              <a:off x="4813532" y="7835412"/>
              <a:ext cx="341630" cy="556895"/>
            </a:xfrm>
            <a:custGeom>
              <a:avLst/>
              <a:gdLst/>
              <a:ahLst/>
              <a:cxnLst/>
              <a:rect l="l" t="t" r="r" b="b"/>
              <a:pathLst>
                <a:path w="341629" h="556895">
                  <a:moveTo>
                    <a:pt x="341492" y="483294"/>
                  </a:moveTo>
                  <a:lnTo>
                    <a:pt x="256119" y="409736"/>
                  </a:lnTo>
                  <a:lnTo>
                    <a:pt x="256119" y="451986"/>
                  </a:lnTo>
                  <a:lnTo>
                    <a:pt x="104860" y="451986"/>
                  </a:lnTo>
                  <a:lnTo>
                    <a:pt x="104860" y="85376"/>
                  </a:lnTo>
                  <a:lnTo>
                    <a:pt x="147108" y="85376"/>
                  </a:lnTo>
                  <a:lnTo>
                    <a:pt x="73553" y="0"/>
                  </a:lnTo>
                  <a:lnTo>
                    <a:pt x="0" y="85376"/>
                  </a:lnTo>
                  <a:lnTo>
                    <a:pt x="42248" y="85376"/>
                  </a:lnTo>
                  <a:lnTo>
                    <a:pt x="42248" y="514601"/>
                  </a:lnTo>
                  <a:lnTo>
                    <a:pt x="256119" y="514601"/>
                  </a:lnTo>
                  <a:lnTo>
                    <a:pt x="256119" y="556851"/>
                  </a:lnTo>
                  <a:lnTo>
                    <a:pt x="341492" y="483294"/>
                  </a:lnTo>
                  <a:close/>
                </a:path>
              </a:pathLst>
            </a:custGeom>
            <a:ln w="6971">
              <a:solidFill>
                <a:srgbClr val="2F528F"/>
              </a:solidFill>
            </a:ln>
          </p:spPr>
          <p:txBody>
            <a:bodyPr wrap="square" lIns="0" tIns="0" rIns="0" bIns="0" rtlCol="0"/>
            <a:lstStyle/>
            <a:p/>
          </p:txBody>
        </p:sp>
      </p:grpSp>
      <p:grpSp>
        <p:nvGrpSpPr>
          <p:cNvPr id="40" name="object 40"/>
          <p:cNvGrpSpPr/>
          <p:nvPr/>
        </p:nvGrpSpPr>
        <p:grpSpPr>
          <a:xfrm>
            <a:off x="1840229" y="4494529"/>
            <a:ext cx="2899410" cy="3560445"/>
            <a:chOff x="1840229" y="4494529"/>
            <a:chExt cx="2899410" cy="3560445"/>
          </a:xfrm>
        </p:grpSpPr>
        <p:sp>
          <p:nvSpPr>
            <p:cNvPr id="41" name="object 41"/>
            <p:cNvSpPr/>
            <p:nvPr/>
          </p:nvSpPr>
          <p:spPr>
            <a:xfrm>
              <a:off x="4098180" y="7232797"/>
              <a:ext cx="633095" cy="814705"/>
            </a:xfrm>
            <a:custGeom>
              <a:avLst/>
              <a:gdLst/>
              <a:ahLst/>
              <a:cxnLst/>
              <a:rect l="l" t="t" r="r" b="b"/>
              <a:pathLst>
                <a:path w="633095" h="814704">
                  <a:moveTo>
                    <a:pt x="105509" y="814316"/>
                  </a:moveTo>
                  <a:lnTo>
                    <a:pt x="64440" y="806025"/>
                  </a:lnTo>
                  <a:lnTo>
                    <a:pt x="30903" y="783412"/>
                  </a:lnTo>
                  <a:lnTo>
                    <a:pt x="8291" y="749873"/>
                  </a:lnTo>
                  <a:lnTo>
                    <a:pt x="0" y="708803"/>
                  </a:lnTo>
                  <a:lnTo>
                    <a:pt x="0" y="105513"/>
                  </a:lnTo>
                  <a:lnTo>
                    <a:pt x="8291" y="64443"/>
                  </a:lnTo>
                  <a:lnTo>
                    <a:pt x="30903" y="30904"/>
                  </a:lnTo>
                  <a:lnTo>
                    <a:pt x="64440" y="8291"/>
                  </a:lnTo>
                  <a:lnTo>
                    <a:pt x="105509" y="0"/>
                  </a:lnTo>
                </a:path>
                <a:path w="633095" h="814704">
                  <a:moveTo>
                    <a:pt x="527533" y="0"/>
                  </a:moveTo>
                  <a:lnTo>
                    <a:pt x="568602" y="8291"/>
                  </a:lnTo>
                  <a:lnTo>
                    <a:pt x="602139" y="30904"/>
                  </a:lnTo>
                  <a:lnTo>
                    <a:pt x="624751" y="64443"/>
                  </a:lnTo>
                  <a:lnTo>
                    <a:pt x="633042" y="105513"/>
                  </a:lnTo>
                  <a:lnTo>
                    <a:pt x="633042" y="708803"/>
                  </a:lnTo>
                  <a:lnTo>
                    <a:pt x="624751" y="749873"/>
                  </a:lnTo>
                  <a:lnTo>
                    <a:pt x="602139" y="783412"/>
                  </a:lnTo>
                  <a:lnTo>
                    <a:pt x="568602" y="806025"/>
                  </a:lnTo>
                  <a:lnTo>
                    <a:pt x="527533" y="814316"/>
                  </a:lnTo>
                </a:path>
              </a:pathLst>
            </a:custGeom>
            <a:ln w="15686">
              <a:solidFill>
                <a:srgbClr val="FF0000"/>
              </a:solidFill>
            </a:ln>
          </p:spPr>
          <p:txBody>
            <a:bodyPr wrap="square" lIns="0" tIns="0" rIns="0" bIns="0" rtlCol="0"/>
            <a:lstStyle/>
            <a:p/>
          </p:txBody>
        </p:sp>
        <p:sp>
          <p:nvSpPr>
            <p:cNvPr id="42" name="object 42"/>
            <p:cNvSpPr/>
            <p:nvPr/>
          </p:nvSpPr>
          <p:spPr>
            <a:xfrm>
              <a:off x="1846579" y="4500879"/>
              <a:ext cx="558800" cy="685800"/>
            </a:xfrm>
            <a:custGeom>
              <a:avLst/>
              <a:gdLst/>
              <a:ahLst/>
              <a:cxnLst/>
              <a:rect l="l" t="t" r="r" b="b"/>
              <a:pathLst>
                <a:path w="558800" h="685800">
                  <a:moveTo>
                    <a:pt x="419100" y="0"/>
                  </a:moveTo>
                  <a:lnTo>
                    <a:pt x="139700" y="0"/>
                  </a:lnTo>
                  <a:lnTo>
                    <a:pt x="139700" y="406400"/>
                  </a:lnTo>
                  <a:lnTo>
                    <a:pt x="0" y="406400"/>
                  </a:lnTo>
                  <a:lnTo>
                    <a:pt x="279400" y="685800"/>
                  </a:lnTo>
                  <a:lnTo>
                    <a:pt x="558800" y="406400"/>
                  </a:lnTo>
                  <a:lnTo>
                    <a:pt x="419100" y="406400"/>
                  </a:lnTo>
                  <a:lnTo>
                    <a:pt x="419100" y="0"/>
                  </a:lnTo>
                  <a:close/>
                </a:path>
              </a:pathLst>
            </a:custGeom>
            <a:solidFill>
              <a:srgbClr val="4472C4"/>
            </a:solidFill>
          </p:spPr>
          <p:txBody>
            <a:bodyPr wrap="square" lIns="0" tIns="0" rIns="0" bIns="0" rtlCol="0"/>
            <a:lstStyle/>
            <a:p/>
          </p:txBody>
        </p:sp>
        <p:sp>
          <p:nvSpPr>
            <p:cNvPr id="43" name="object 43"/>
            <p:cNvSpPr/>
            <p:nvPr/>
          </p:nvSpPr>
          <p:spPr>
            <a:xfrm>
              <a:off x="1846579" y="4500879"/>
              <a:ext cx="558800" cy="685800"/>
            </a:xfrm>
            <a:custGeom>
              <a:avLst/>
              <a:gdLst/>
              <a:ahLst/>
              <a:cxnLst/>
              <a:rect l="l" t="t" r="r" b="b"/>
              <a:pathLst>
                <a:path w="558800" h="685800">
                  <a:moveTo>
                    <a:pt x="0" y="406400"/>
                  </a:moveTo>
                  <a:lnTo>
                    <a:pt x="139700" y="406400"/>
                  </a:lnTo>
                  <a:lnTo>
                    <a:pt x="139700" y="0"/>
                  </a:lnTo>
                  <a:lnTo>
                    <a:pt x="419100" y="0"/>
                  </a:lnTo>
                  <a:lnTo>
                    <a:pt x="419100" y="406400"/>
                  </a:lnTo>
                  <a:lnTo>
                    <a:pt x="558800" y="406400"/>
                  </a:lnTo>
                  <a:lnTo>
                    <a:pt x="279400" y="685800"/>
                  </a:lnTo>
                  <a:lnTo>
                    <a:pt x="0" y="406400"/>
                  </a:lnTo>
                  <a:close/>
                </a:path>
              </a:pathLst>
            </a:custGeom>
            <a:ln w="12700">
              <a:solidFill>
                <a:srgbClr val="2F528F"/>
              </a:solidFill>
            </a:ln>
          </p:spPr>
          <p:txBody>
            <a:bodyPr wrap="square" lIns="0" tIns="0" rIns="0" bIns="0" rtlCol="0"/>
            <a:lstStyle/>
            <a:p/>
          </p:txBody>
        </p:sp>
      </p:grpSp>
      <p:sp>
        <p:nvSpPr>
          <p:cNvPr id="44" name="object 44"/>
          <p:cNvSpPr txBox="1">
            <a:spLocks noGrp="1"/>
          </p:cNvSpPr>
          <p:nvPr>
            <p:ph type="sldNum" idx="7" sz="quarter"/>
          </p:nvPr>
        </p:nvSpPr>
        <p:spPr>
          <a:prstGeom prst="rect"/>
        </p:spPr>
        <p:txBody>
          <a:bodyPr wrap="square" lIns="0" tIns="0" rIns="0" bIns="0" rtlCol="0" vert="horz">
            <a:spAutoFit/>
          </a:bodyPr>
          <a:lstStyle/>
          <a:p>
            <a:pPr marL="38100">
              <a:lnSpc>
                <a:spcPts val="1240"/>
              </a:lnSpc>
            </a:pPr>
            <a:fld id="{81D60167-4931-47E6-BA6A-407CBD079E47}" type="slidenum">
              <a:rPr dirty="0"/>
              <a:t>5</a:t>
            </a:fld>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6212" y="401827"/>
            <a:ext cx="5054600" cy="482600"/>
          </a:xfrm>
          <a:prstGeom prst="rect">
            <a:avLst/>
          </a:prstGeom>
        </p:spPr>
        <p:txBody>
          <a:bodyPr wrap="square" lIns="0" tIns="58419" rIns="0" bIns="0" rtlCol="0" vert="horz">
            <a:spAutoFit/>
          </a:bodyPr>
          <a:lstStyle/>
          <a:p>
            <a:pPr marL="12700">
              <a:lnSpc>
                <a:spcPct val="100000"/>
              </a:lnSpc>
              <a:spcBef>
                <a:spcPts val="459"/>
              </a:spcBef>
            </a:pPr>
            <a:r>
              <a:rPr dirty="0" sz="1200" spc="40">
                <a:latin typeface="Arial Unicode MS"/>
                <a:cs typeface="Arial Unicode MS"/>
              </a:rPr>
              <a:t>■</a:t>
            </a:r>
            <a:r>
              <a:rPr dirty="0" sz="1200" spc="70">
                <a:latin typeface="Arial Unicode MS"/>
                <a:cs typeface="Arial Unicode MS"/>
              </a:rPr>
              <a:t>平塚土木管内</a:t>
            </a:r>
            <a:r>
              <a:rPr dirty="0" sz="1200" spc="-75">
                <a:latin typeface="Arial Unicode MS"/>
                <a:cs typeface="Arial Unicode MS"/>
              </a:rPr>
              <a:t> </a:t>
            </a:r>
            <a:r>
              <a:rPr dirty="0" sz="1200" spc="114">
                <a:latin typeface="Arial Unicode MS"/>
                <a:cs typeface="Arial Unicode MS"/>
              </a:rPr>
              <a:t>10</a:t>
            </a:r>
            <a:r>
              <a:rPr dirty="0" sz="1200" spc="-60">
                <a:latin typeface="Arial Unicode MS"/>
                <a:cs typeface="Arial Unicode MS"/>
              </a:rPr>
              <a:t> </a:t>
            </a:r>
            <a:r>
              <a:rPr dirty="0" sz="1200">
                <a:latin typeface="Arial Unicode MS"/>
                <a:cs typeface="Arial Unicode MS"/>
              </a:rPr>
              <a:t>分水位</a:t>
            </a:r>
            <a:endParaRPr sz="1200">
              <a:latin typeface="Arial Unicode MS"/>
              <a:cs typeface="Arial Unicode MS"/>
            </a:endParaRPr>
          </a:p>
          <a:p>
            <a:pPr marL="12700">
              <a:lnSpc>
                <a:spcPct val="100000"/>
              </a:lnSpc>
              <a:spcBef>
                <a:spcPts val="360"/>
              </a:spcBef>
            </a:pPr>
            <a:r>
              <a:rPr dirty="0" sz="1200">
                <a:latin typeface="Arial Unicode MS"/>
                <a:cs typeface="Arial Unicode MS"/>
              </a:rPr>
              <a:t>…降雨量データと合わせて見ていくと，河川水位状態を詳しく追跡できる</a:t>
            </a:r>
            <a:endParaRPr sz="1200">
              <a:latin typeface="Arial Unicode MS"/>
              <a:cs typeface="Arial Unicode MS"/>
            </a:endParaRPr>
          </a:p>
        </p:txBody>
      </p:sp>
      <p:sp>
        <p:nvSpPr>
          <p:cNvPr id="3" name="object 3"/>
          <p:cNvSpPr txBox="1"/>
          <p:nvPr/>
        </p:nvSpPr>
        <p:spPr>
          <a:xfrm>
            <a:off x="426212" y="4918963"/>
            <a:ext cx="6551295" cy="769620"/>
          </a:xfrm>
          <a:prstGeom prst="rect">
            <a:avLst/>
          </a:prstGeom>
        </p:spPr>
        <p:txBody>
          <a:bodyPr wrap="square" lIns="0" tIns="12700" rIns="0" bIns="0" rtlCol="0" vert="horz">
            <a:spAutoFit/>
          </a:bodyPr>
          <a:lstStyle/>
          <a:p>
            <a:pPr marL="12700">
              <a:lnSpc>
                <a:spcPct val="100000"/>
              </a:lnSpc>
              <a:spcBef>
                <a:spcPts val="100"/>
              </a:spcBef>
            </a:pPr>
            <a:r>
              <a:rPr dirty="0" sz="1200" spc="60">
                <a:latin typeface="Arial Unicode MS"/>
                <a:cs typeface="Arial Unicode MS"/>
              </a:rPr>
              <a:t>■</a:t>
            </a:r>
            <a:r>
              <a:rPr dirty="0" sz="1200" spc="100">
                <a:latin typeface="Arial Unicode MS"/>
                <a:cs typeface="Arial Unicode MS"/>
              </a:rPr>
              <a:t>浸水域の</a:t>
            </a:r>
            <a:r>
              <a:rPr dirty="0" sz="1200">
                <a:latin typeface="Arial Unicode MS"/>
                <a:cs typeface="Arial Unicode MS"/>
              </a:rPr>
              <a:t>まち歩きによる考察（河内川下河原橋：</a:t>
            </a:r>
            <a:r>
              <a:rPr dirty="0" sz="1200" spc="35">
                <a:latin typeface="Arial Unicode MS"/>
                <a:cs typeface="Arial Unicode MS"/>
              </a:rPr>
              <a:t>山下</a:t>
            </a:r>
            <a:r>
              <a:rPr dirty="0" sz="1200" spc="20">
                <a:latin typeface="Arial Unicode MS"/>
                <a:cs typeface="Arial Unicode MS"/>
              </a:rPr>
              <a:t>―</a:t>
            </a:r>
            <a:r>
              <a:rPr dirty="0" sz="1200" spc="35">
                <a:latin typeface="Arial Unicode MS"/>
                <a:cs typeface="Arial Unicode MS"/>
              </a:rPr>
              <a:t>徳延地区～纏地区，長瀬</a:t>
            </a:r>
            <a:r>
              <a:rPr dirty="0" sz="1200">
                <a:latin typeface="Arial Unicode MS"/>
                <a:cs typeface="Arial Unicode MS"/>
              </a:rPr>
              <a:t>バス停）</a:t>
            </a:r>
            <a:endParaRPr sz="1200">
              <a:latin typeface="Arial Unicode MS"/>
              <a:cs typeface="Arial Unicode MS"/>
            </a:endParaRPr>
          </a:p>
          <a:p>
            <a:pPr marL="3185160">
              <a:lnSpc>
                <a:spcPct val="100000"/>
              </a:lnSpc>
              <a:spcBef>
                <a:spcPts val="1365"/>
              </a:spcBef>
            </a:pPr>
            <a:r>
              <a:rPr dirty="0" sz="1200">
                <a:latin typeface="游明朝"/>
                <a:cs typeface="游明朝"/>
              </a:rPr>
              <a:t>（⾦⽬川中流域の⽔位変化から読み取れる情報）</a:t>
            </a:r>
            <a:endParaRPr sz="1200">
              <a:latin typeface="游明朝"/>
              <a:cs typeface="游明朝"/>
            </a:endParaRPr>
          </a:p>
          <a:p>
            <a:pPr marL="3489960">
              <a:lnSpc>
                <a:spcPct val="100000"/>
              </a:lnSpc>
              <a:spcBef>
                <a:spcPts val="170"/>
              </a:spcBef>
            </a:pPr>
            <a:r>
              <a:rPr dirty="0" sz="1200">
                <a:solidFill>
                  <a:srgbClr val="FF0000"/>
                </a:solidFill>
                <a:latin typeface="Arial Unicode MS"/>
                <a:cs typeface="Arial Unicode MS"/>
              </a:rPr>
              <a:t>３日１時～３時に最大降水量</a:t>
            </a:r>
            <a:r>
              <a:rPr dirty="0" sz="1200" spc="-80">
                <a:solidFill>
                  <a:srgbClr val="FF0000"/>
                </a:solidFill>
                <a:latin typeface="Arial Unicode MS"/>
                <a:cs typeface="Arial Unicode MS"/>
              </a:rPr>
              <a:t> </a:t>
            </a:r>
            <a:r>
              <a:rPr dirty="0" sz="1200" spc="105">
                <a:solidFill>
                  <a:srgbClr val="FF0000"/>
                </a:solidFill>
                <a:latin typeface="Arial Unicode MS"/>
                <a:cs typeface="Arial Unicode MS"/>
              </a:rPr>
              <a:t>164mm/24h</a:t>
            </a:r>
            <a:endParaRPr sz="1200">
              <a:latin typeface="Arial Unicode MS"/>
              <a:cs typeface="Arial Unicode MS"/>
            </a:endParaRPr>
          </a:p>
        </p:txBody>
      </p:sp>
      <p:sp>
        <p:nvSpPr>
          <p:cNvPr id="4" name="object 4"/>
          <p:cNvSpPr txBox="1"/>
          <p:nvPr/>
        </p:nvSpPr>
        <p:spPr>
          <a:xfrm>
            <a:off x="469144" y="3929360"/>
            <a:ext cx="3518535" cy="748030"/>
          </a:xfrm>
          <a:prstGeom prst="rect">
            <a:avLst/>
          </a:prstGeom>
        </p:spPr>
        <p:txBody>
          <a:bodyPr wrap="square" lIns="0" tIns="24130" rIns="0" bIns="0" rtlCol="0" vert="horz">
            <a:spAutoFit/>
          </a:bodyPr>
          <a:lstStyle/>
          <a:p>
            <a:pPr marL="12700" marR="5080">
              <a:lnSpc>
                <a:spcPts val="1040"/>
              </a:lnSpc>
              <a:spcBef>
                <a:spcPts val="190"/>
              </a:spcBef>
            </a:pPr>
            <a:r>
              <a:rPr dirty="0" sz="900" spc="20">
                <a:latin typeface="Arial Unicode MS"/>
                <a:cs typeface="Arial Unicode MS"/>
              </a:rPr>
              <a:t>河内川 </a:t>
            </a:r>
            <a:r>
              <a:rPr dirty="0" sz="900" spc="110">
                <a:latin typeface="Arial Unicode MS"/>
                <a:cs typeface="Arial Unicode MS"/>
              </a:rPr>
              <a:t> </a:t>
            </a:r>
            <a:r>
              <a:rPr dirty="0" u="sng" sz="900" spc="20">
                <a:solidFill>
                  <a:srgbClr val="FF0000"/>
                </a:solidFill>
                <a:uFill>
                  <a:solidFill>
                    <a:srgbClr val="FF0000"/>
                  </a:solidFill>
                </a:uFill>
                <a:latin typeface="Arial Unicode MS"/>
                <a:cs typeface="Arial Unicode MS"/>
              </a:rPr>
              <a:t>下河原橋 </a:t>
            </a:r>
            <a:r>
              <a:rPr dirty="0" u="sng" sz="900" spc="110">
                <a:solidFill>
                  <a:srgbClr val="FF0000"/>
                </a:solidFill>
                <a:uFill>
                  <a:solidFill>
                    <a:srgbClr val="FF0000"/>
                  </a:solidFill>
                </a:uFill>
                <a:latin typeface="Arial Unicode MS"/>
                <a:cs typeface="Arial Unicode MS"/>
              </a:rPr>
              <a:t> </a:t>
            </a:r>
            <a:r>
              <a:rPr dirty="0" u="sng" sz="900" spc="75">
                <a:solidFill>
                  <a:srgbClr val="FF0000"/>
                </a:solidFill>
                <a:uFill>
                  <a:solidFill>
                    <a:srgbClr val="FF0000"/>
                  </a:solidFill>
                </a:uFill>
                <a:latin typeface="Arial Unicode MS"/>
                <a:cs typeface="Arial Unicode MS"/>
              </a:rPr>
              <a:t>3:20</a:t>
            </a:r>
            <a:r>
              <a:rPr dirty="0" u="sng" sz="900" spc="20">
                <a:solidFill>
                  <a:srgbClr val="FF0000"/>
                </a:solidFill>
                <a:uFill>
                  <a:solidFill>
                    <a:srgbClr val="FF0000"/>
                  </a:solidFill>
                </a:uFill>
                <a:latin typeface="Arial Unicode MS"/>
                <a:cs typeface="Arial Unicode MS"/>
              </a:rPr>
              <a:t>までに避難判断水位を越</a:t>
            </a:r>
            <a:r>
              <a:rPr dirty="0" u="sng" sz="900" spc="-45">
                <a:solidFill>
                  <a:srgbClr val="FF0000"/>
                </a:solidFill>
                <a:uFill>
                  <a:solidFill>
                    <a:srgbClr val="FF0000"/>
                  </a:solidFill>
                </a:uFill>
                <a:latin typeface="Arial Unicode MS"/>
                <a:cs typeface="Arial Unicode MS"/>
              </a:rPr>
              <a:t>え</a:t>
            </a:r>
            <a:r>
              <a:rPr dirty="0" u="sng" sz="900" spc="20">
                <a:solidFill>
                  <a:srgbClr val="FF0000"/>
                </a:solidFill>
                <a:uFill>
                  <a:solidFill>
                    <a:srgbClr val="FF0000"/>
                  </a:solidFill>
                </a:uFill>
                <a:latin typeface="Arial Unicode MS"/>
                <a:cs typeface="Arial Unicode MS"/>
              </a:rPr>
              <a:t>て最高</a:t>
            </a:r>
            <a:r>
              <a:rPr dirty="0" u="sng" sz="900" spc="80">
                <a:solidFill>
                  <a:srgbClr val="FF0000"/>
                </a:solidFill>
                <a:uFill>
                  <a:solidFill>
                    <a:srgbClr val="FF0000"/>
                  </a:solidFill>
                </a:uFill>
                <a:latin typeface="Arial Unicode MS"/>
                <a:cs typeface="Arial Unicode MS"/>
              </a:rPr>
              <a:t>176cm </a:t>
            </a:r>
            <a:r>
              <a:rPr dirty="0" u="sng" sz="900" spc="-235">
                <a:solidFill>
                  <a:srgbClr val="FF0000"/>
                </a:solidFill>
                <a:uFill>
                  <a:solidFill>
                    <a:srgbClr val="FF0000"/>
                  </a:solidFill>
                </a:uFill>
                <a:latin typeface="Arial Unicode MS"/>
                <a:cs typeface="Arial Unicode MS"/>
              </a:rPr>
              <a:t> </a:t>
            </a:r>
            <a:r>
              <a:rPr dirty="0" sz="900" spc="20">
                <a:latin typeface="Arial Unicode MS"/>
                <a:cs typeface="Arial Unicode MS"/>
              </a:rPr>
              <a:t>に達する，</a:t>
            </a:r>
            <a:r>
              <a:rPr dirty="0" sz="900" spc="95">
                <a:latin typeface="Arial Unicode MS"/>
                <a:cs typeface="Arial Unicode MS"/>
              </a:rPr>
              <a:t>6</a:t>
            </a:r>
            <a:r>
              <a:rPr dirty="0" sz="900" spc="25">
                <a:latin typeface="Arial Unicode MS"/>
                <a:cs typeface="Arial Unicode MS"/>
              </a:rPr>
              <a:t>:</a:t>
            </a:r>
            <a:r>
              <a:rPr dirty="0" sz="900" spc="95">
                <a:latin typeface="Arial Unicode MS"/>
                <a:cs typeface="Arial Unicode MS"/>
              </a:rPr>
              <a:t>50</a:t>
            </a:r>
            <a:r>
              <a:rPr dirty="0" sz="900" spc="105">
                <a:latin typeface="Arial Unicode MS"/>
                <a:cs typeface="Arial Unicode MS"/>
              </a:rPr>
              <a:t>-</a:t>
            </a:r>
            <a:r>
              <a:rPr dirty="0" sz="900" spc="95">
                <a:latin typeface="Arial Unicode MS"/>
                <a:cs typeface="Arial Unicode MS"/>
              </a:rPr>
              <a:t>10</a:t>
            </a:r>
            <a:r>
              <a:rPr dirty="0" sz="900" spc="25">
                <a:latin typeface="Arial Unicode MS"/>
                <a:cs typeface="Arial Unicode MS"/>
              </a:rPr>
              <a:t>:</a:t>
            </a:r>
            <a:r>
              <a:rPr dirty="0" sz="900" spc="95">
                <a:latin typeface="Arial Unicode MS"/>
                <a:cs typeface="Arial Unicode MS"/>
              </a:rPr>
              <a:t>00</a:t>
            </a:r>
            <a:r>
              <a:rPr dirty="0" sz="900" spc="20">
                <a:latin typeface="Arial Unicode MS"/>
                <a:cs typeface="Arial Unicode MS"/>
              </a:rPr>
              <a:t>再度避難判断水位以上となり，</a:t>
            </a:r>
            <a:r>
              <a:rPr dirty="0" sz="900" spc="95">
                <a:latin typeface="Arial Unicode MS"/>
                <a:cs typeface="Arial Unicode MS"/>
              </a:rPr>
              <a:t>7</a:t>
            </a:r>
            <a:r>
              <a:rPr dirty="0" sz="900" spc="25">
                <a:latin typeface="Arial Unicode MS"/>
                <a:cs typeface="Arial Unicode MS"/>
              </a:rPr>
              <a:t>:</a:t>
            </a:r>
            <a:r>
              <a:rPr dirty="0" sz="900" spc="95">
                <a:latin typeface="Arial Unicode MS"/>
                <a:cs typeface="Arial Unicode MS"/>
              </a:rPr>
              <a:t>00</a:t>
            </a:r>
            <a:r>
              <a:rPr dirty="0" sz="900" spc="15">
                <a:latin typeface="Arial Unicode MS"/>
                <a:cs typeface="Arial Unicode MS"/>
              </a:rPr>
              <a:t>に氾濫 </a:t>
            </a:r>
            <a:r>
              <a:rPr dirty="0" sz="900" spc="20">
                <a:latin typeface="Arial Unicode MS"/>
                <a:cs typeface="Arial Unicode MS"/>
              </a:rPr>
              <a:t>危険水位を越え，最高</a:t>
            </a:r>
            <a:r>
              <a:rPr dirty="0" sz="900" spc="80">
                <a:latin typeface="Arial Unicode MS"/>
                <a:cs typeface="Arial Unicode MS"/>
              </a:rPr>
              <a:t>284cm</a:t>
            </a:r>
            <a:r>
              <a:rPr dirty="0" sz="900" spc="20">
                <a:latin typeface="Arial Unicode MS"/>
                <a:cs typeface="Arial Unicode MS"/>
              </a:rPr>
              <a:t>に達し</a:t>
            </a:r>
            <a:r>
              <a:rPr dirty="0" sz="900" spc="55">
                <a:latin typeface="Arial Unicode MS"/>
                <a:cs typeface="Arial Unicode MS"/>
              </a:rPr>
              <a:t>，2</a:t>
            </a:r>
            <a:r>
              <a:rPr dirty="0" sz="900" spc="20">
                <a:latin typeface="Arial Unicode MS"/>
                <a:cs typeface="Arial Unicode MS"/>
              </a:rPr>
              <a:t>時間</a:t>
            </a:r>
            <a:r>
              <a:rPr dirty="0" sz="900" spc="95">
                <a:latin typeface="Arial Unicode MS"/>
                <a:cs typeface="Arial Unicode MS"/>
              </a:rPr>
              <a:t>20</a:t>
            </a:r>
            <a:r>
              <a:rPr dirty="0" sz="900" spc="20">
                <a:latin typeface="Arial Unicode MS"/>
                <a:cs typeface="Arial Unicode MS"/>
              </a:rPr>
              <a:t>分間継続した． </a:t>
            </a:r>
            <a:r>
              <a:rPr dirty="0" sz="900" spc="25">
                <a:latin typeface="Arial Unicode MS"/>
                <a:cs typeface="Arial Unicode MS"/>
              </a:rPr>
              <a:t> </a:t>
            </a:r>
            <a:r>
              <a:rPr dirty="0" sz="900" spc="75">
                <a:latin typeface="Arial Unicode MS"/>
                <a:cs typeface="Arial Unicode MS"/>
              </a:rPr>
              <a:t>9:30</a:t>
            </a:r>
            <a:r>
              <a:rPr dirty="0" sz="900" spc="20">
                <a:latin typeface="Arial Unicode MS"/>
                <a:cs typeface="Arial Unicode MS"/>
              </a:rPr>
              <a:t>にな</a:t>
            </a:r>
            <a:r>
              <a:rPr dirty="0" sz="900" spc="-90">
                <a:latin typeface="Arial Unicode MS"/>
                <a:cs typeface="Arial Unicode MS"/>
              </a:rPr>
              <a:t>っ</a:t>
            </a:r>
            <a:r>
              <a:rPr dirty="0" sz="900" spc="20">
                <a:latin typeface="Arial Unicode MS"/>
                <a:cs typeface="Arial Unicode MS"/>
              </a:rPr>
              <a:t>て避難判断水位以下になる</a:t>
            </a:r>
            <a:r>
              <a:rPr dirty="0" sz="1000" spc="35">
                <a:latin typeface="Arial Unicode MS"/>
                <a:cs typeface="Arial Unicode MS"/>
              </a:rPr>
              <a:t>．</a:t>
            </a:r>
            <a:endParaRPr sz="1000">
              <a:latin typeface="Arial Unicode MS"/>
              <a:cs typeface="Arial Unicode MS"/>
            </a:endParaRPr>
          </a:p>
          <a:p>
            <a:pPr marL="327660">
              <a:lnSpc>
                <a:spcPct val="100000"/>
              </a:lnSpc>
              <a:spcBef>
                <a:spcPts val="600"/>
              </a:spcBef>
            </a:pPr>
            <a:r>
              <a:rPr dirty="0" sz="700" spc="-10">
                <a:solidFill>
                  <a:srgbClr val="898989"/>
                </a:solidFill>
                <a:latin typeface="游ゴシック"/>
                <a:cs typeface="游ゴシック"/>
              </a:rPr>
              <a:t>2021/12/19</a:t>
            </a:r>
            <a:endParaRPr sz="700">
              <a:latin typeface="游ゴシック"/>
              <a:cs typeface="游ゴシック"/>
            </a:endParaRPr>
          </a:p>
        </p:txBody>
      </p:sp>
      <p:sp>
        <p:nvSpPr>
          <p:cNvPr id="5" name="object 5"/>
          <p:cNvSpPr txBox="1"/>
          <p:nvPr/>
        </p:nvSpPr>
        <p:spPr>
          <a:xfrm>
            <a:off x="6651119" y="4569894"/>
            <a:ext cx="97155" cy="97155"/>
          </a:xfrm>
          <a:prstGeom prst="rect">
            <a:avLst/>
          </a:prstGeom>
        </p:spPr>
        <p:txBody>
          <a:bodyPr wrap="square" lIns="0" tIns="0" rIns="0" bIns="0" rtlCol="0" vert="horz">
            <a:spAutoFit/>
          </a:bodyPr>
          <a:lstStyle/>
          <a:p>
            <a:pPr>
              <a:lnSpc>
                <a:spcPts val="750"/>
              </a:lnSpc>
            </a:pPr>
            <a:r>
              <a:rPr dirty="0" sz="700" spc="-10">
                <a:solidFill>
                  <a:srgbClr val="898989"/>
                </a:solidFill>
                <a:latin typeface="游ゴシック"/>
                <a:cs typeface="游ゴシック"/>
              </a:rPr>
              <a:t>43</a:t>
            </a:r>
            <a:endParaRPr sz="700">
              <a:latin typeface="游ゴシック"/>
              <a:cs typeface="游ゴシック"/>
            </a:endParaRPr>
          </a:p>
        </p:txBody>
      </p:sp>
      <p:pic>
        <p:nvPicPr>
          <p:cNvPr id="6" name="object 6"/>
          <p:cNvPicPr/>
          <p:nvPr/>
        </p:nvPicPr>
        <p:blipFill>
          <a:blip r:embed="rId2" cstate="print"/>
          <a:stretch>
            <a:fillRect/>
          </a:stretch>
        </p:blipFill>
        <p:spPr>
          <a:xfrm>
            <a:off x="744759" y="991805"/>
            <a:ext cx="3178815" cy="2916320"/>
          </a:xfrm>
          <a:prstGeom prst="rect">
            <a:avLst/>
          </a:prstGeom>
        </p:spPr>
      </p:pic>
      <p:grpSp>
        <p:nvGrpSpPr>
          <p:cNvPr id="7" name="object 7"/>
          <p:cNvGrpSpPr/>
          <p:nvPr/>
        </p:nvGrpSpPr>
        <p:grpSpPr>
          <a:xfrm>
            <a:off x="4233933" y="991805"/>
            <a:ext cx="2926080" cy="3660775"/>
            <a:chOff x="4233933" y="991805"/>
            <a:chExt cx="2926080" cy="3660775"/>
          </a:xfrm>
        </p:grpSpPr>
        <p:pic>
          <p:nvPicPr>
            <p:cNvPr id="8" name="object 8"/>
            <p:cNvPicPr/>
            <p:nvPr/>
          </p:nvPicPr>
          <p:blipFill>
            <a:blip r:embed="rId3" cstate="print"/>
            <a:stretch>
              <a:fillRect/>
            </a:stretch>
          </p:blipFill>
          <p:spPr>
            <a:xfrm>
              <a:off x="4233933" y="991805"/>
              <a:ext cx="2903709" cy="2233587"/>
            </a:xfrm>
            <a:prstGeom prst="rect">
              <a:avLst/>
            </a:prstGeom>
          </p:spPr>
        </p:pic>
        <p:pic>
          <p:nvPicPr>
            <p:cNvPr id="9" name="object 9"/>
            <p:cNvPicPr/>
            <p:nvPr/>
          </p:nvPicPr>
          <p:blipFill>
            <a:blip r:embed="rId4" cstate="print"/>
            <a:stretch>
              <a:fillRect/>
            </a:stretch>
          </p:blipFill>
          <p:spPr>
            <a:xfrm>
              <a:off x="4233933" y="2883862"/>
              <a:ext cx="2925931" cy="1768359"/>
            </a:xfrm>
            <a:prstGeom prst="rect">
              <a:avLst/>
            </a:prstGeom>
          </p:spPr>
        </p:pic>
      </p:grpSp>
      <p:pic>
        <p:nvPicPr>
          <p:cNvPr id="10" name="object 10"/>
          <p:cNvPicPr/>
          <p:nvPr/>
        </p:nvPicPr>
        <p:blipFill>
          <a:blip r:embed="rId5" cstate="print"/>
          <a:stretch>
            <a:fillRect/>
          </a:stretch>
        </p:blipFill>
        <p:spPr>
          <a:xfrm>
            <a:off x="3611879" y="6684263"/>
            <a:ext cx="3517391" cy="12191"/>
          </a:xfrm>
          <a:prstGeom prst="rect">
            <a:avLst/>
          </a:prstGeom>
        </p:spPr>
      </p:pic>
      <p:sp>
        <p:nvSpPr>
          <p:cNvPr id="11" name="object 11"/>
          <p:cNvSpPr txBox="1"/>
          <p:nvPr/>
        </p:nvSpPr>
        <p:spPr>
          <a:xfrm>
            <a:off x="3599179" y="5644519"/>
            <a:ext cx="3609975" cy="1260475"/>
          </a:xfrm>
          <a:prstGeom prst="rect">
            <a:avLst/>
          </a:prstGeom>
        </p:spPr>
        <p:txBody>
          <a:bodyPr wrap="square" lIns="0" tIns="48895" rIns="0" bIns="0" rtlCol="0" vert="horz">
            <a:spAutoFit/>
          </a:bodyPr>
          <a:lstStyle/>
          <a:p>
            <a:pPr marL="12700">
              <a:lnSpc>
                <a:spcPct val="100000"/>
              </a:lnSpc>
              <a:spcBef>
                <a:spcPts val="385"/>
              </a:spcBef>
              <a:tabLst>
                <a:tab pos="774065" algn="l"/>
              </a:tabLst>
            </a:pPr>
            <a:r>
              <a:rPr dirty="0" sz="1200">
                <a:latin typeface="游明朝"/>
                <a:cs typeface="游明朝"/>
              </a:rPr>
              <a:t>◆観⾳橋	</a:t>
            </a:r>
            <a:r>
              <a:rPr dirty="0" u="sng" sz="1200" spc="140">
                <a:solidFill>
                  <a:srgbClr val="FF0000"/>
                </a:solidFill>
                <a:uFill>
                  <a:solidFill>
                    <a:srgbClr val="FF0000"/>
                  </a:solidFill>
                </a:uFill>
                <a:latin typeface="Arial Unicode MS"/>
                <a:cs typeface="Arial Unicode MS"/>
              </a:rPr>
              <a:t>7/3/0700</a:t>
            </a:r>
            <a:r>
              <a:rPr dirty="0" u="sng" sz="1200" spc="-70">
                <a:solidFill>
                  <a:srgbClr val="FF0000"/>
                </a:solidFill>
                <a:uFill>
                  <a:solidFill>
                    <a:srgbClr val="FF0000"/>
                  </a:solidFill>
                </a:uFill>
                <a:latin typeface="Arial Unicode MS"/>
                <a:cs typeface="Arial Unicode MS"/>
              </a:rPr>
              <a:t> </a:t>
            </a:r>
            <a:r>
              <a:rPr dirty="0" u="sng" sz="1200">
                <a:solidFill>
                  <a:srgbClr val="FF0000"/>
                </a:solidFill>
                <a:uFill>
                  <a:solidFill>
                    <a:srgbClr val="FF0000"/>
                  </a:solidFill>
                </a:uFill>
                <a:latin typeface="Arial Unicode MS"/>
                <a:cs typeface="Arial Unicode MS"/>
              </a:rPr>
              <a:t>まで水位上昇</a:t>
            </a:r>
            <a:endParaRPr sz="1200">
              <a:latin typeface="Arial Unicode MS"/>
              <a:cs typeface="Arial Unicode MS"/>
            </a:endParaRPr>
          </a:p>
          <a:p>
            <a:pPr marL="12700">
              <a:lnSpc>
                <a:spcPct val="100000"/>
              </a:lnSpc>
              <a:spcBef>
                <a:spcPts val="270"/>
              </a:spcBef>
            </a:pPr>
            <a:r>
              <a:rPr dirty="0" sz="1100">
                <a:latin typeface="游明朝"/>
                <a:cs typeface="游明朝"/>
              </a:rPr>
              <a:t>（氾濫危険⽔位より</a:t>
            </a:r>
            <a:r>
              <a:rPr dirty="0" sz="1100" spc="-25">
                <a:latin typeface="游明朝"/>
                <a:cs typeface="游明朝"/>
              </a:rPr>
              <a:t> </a:t>
            </a:r>
            <a:r>
              <a:rPr dirty="0" sz="1100" spc="-55">
                <a:latin typeface="游明朝"/>
                <a:cs typeface="游明朝"/>
              </a:rPr>
              <a:t>37cm+），0710</a:t>
            </a:r>
            <a:r>
              <a:rPr dirty="0" sz="1100" spc="-20">
                <a:latin typeface="游明朝"/>
                <a:cs typeface="游明朝"/>
              </a:rPr>
              <a:t> </a:t>
            </a:r>
            <a:r>
              <a:rPr dirty="0" sz="1100">
                <a:latin typeface="游明朝"/>
                <a:cs typeface="游明朝"/>
              </a:rPr>
              <a:t>以</a:t>
            </a:r>
            <a:r>
              <a:rPr dirty="0" sz="1100" spc="-25">
                <a:latin typeface="游明朝"/>
                <a:cs typeface="游明朝"/>
              </a:rPr>
              <a:t>降</a:t>
            </a:r>
            <a:r>
              <a:rPr dirty="0" sz="1100">
                <a:latin typeface="游明朝"/>
                <a:cs typeface="游明朝"/>
              </a:rPr>
              <a:t>に⽔位</a:t>
            </a:r>
            <a:r>
              <a:rPr dirty="0" sz="1100" spc="-25">
                <a:latin typeface="游明朝"/>
                <a:cs typeface="游明朝"/>
              </a:rPr>
              <a:t>降</a:t>
            </a:r>
            <a:r>
              <a:rPr dirty="0" sz="1100">
                <a:latin typeface="游明朝"/>
                <a:cs typeface="游明朝"/>
              </a:rPr>
              <a:t>下。</a:t>
            </a:r>
            <a:endParaRPr sz="1100">
              <a:latin typeface="游明朝"/>
              <a:cs typeface="游明朝"/>
            </a:endParaRPr>
          </a:p>
          <a:p>
            <a:pPr marL="12700" marR="5080" indent="152400">
              <a:lnSpc>
                <a:spcPct val="120000"/>
              </a:lnSpc>
              <a:spcBef>
                <a:spcPts val="20"/>
              </a:spcBef>
            </a:pPr>
            <a:r>
              <a:rPr dirty="0" sz="1100">
                <a:latin typeface="游明朝"/>
                <a:cs typeface="游明朝"/>
              </a:rPr>
              <a:t>まだ⾬は降って</a:t>
            </a:r>
            <a:r>
              <a:rPr dirty="0" sz="1100" spc="-25">
                <a:latin typeface="游明朝"/>
                <a:cs typeface="游明朝"/>
              </a:rPr>
              <a:t>い</a:t>
            </a:r>
            <a:r>
              <a:rPr dirty="0" sz="1100">
                <a:latin typeface="游明朝"/>
                <a:cs typeface="游明朝"/>
              </a:rPr>
              <a:t>て⽔量が増</a:t>
            </a:r>
            <a:r>
              <a:rPr dirty="0" sz="1100" spc="-25">
                <a:latin typeface="游明朝"/>
                <a:cs typeface="游明朝"/>
              </a:rPr>
              <a:t>え</a:t>
            </a:r>
            <a:r>
              <a:rPr dirty="0" sz="1100">
                <a:latin typeface="游明朝"/>
                <a:cs typeface="游明朝"/>
              </a:rPr>
              <a:t>るはずだが</a:t>
            </a:r>
            <a:r>
              <a:rPr dirty="0" sz="1100" spc="-10">
                <a:latin typeface="游明朝"/>
                <a:cs typeface="游明朝"/>
              </a:rPr>
              <a:t>，0710</a:t>
            </a:r>
            <a:r>
              <a:rPr dirty="0" sz="1100" spc="140">
                <a:latin typeface="游明朝"/>
                <a:cs typeface="游明朝"/>
              </a:rPr>
              <a:t> </a:t>
            </a:r>
            <a:r>
              <a:rPr dirty="0" sz="1100">
                <a:latin typeface="游明朝"/>
                <a:cs typeface="游明朝"/>
              </a:rPr>
              <a:t>以後 に薬王寺⽀流に</a:t>
            </a:r>
            <a:r>
              <a:rPr dirty="0" sz="1100" spc="-25">
                <a:latin typeface="游明朝"/>
                <a:cs typeface="游明朝"/>
              </a:rPr>
              <a:t>流</a:t>
            </a:r>
            <a:r>
              <a:rPr dirty="0" sz="1100">
                <a:latin typeface="游明朝"/>
                <a:cs typeface="游明朝"/>
              </a:rPr>
              <a:t>れ込んだ可</a:t>
            </a:r>
            <a:r>
              <a:rPr dirty="0" sz="1100" spc="-25">
                <a:latin typeface="游明朝"/>
                <a:cs typeface="游明朝"/>
              </a:rPr>
              <a:t>能</a:t>
            </a:r>
            <a:r>
              <a:rPr dirty="0" sz="1100">
                <a:latin typeface="游明朝"/>
                <a:cs typeface="游明朝"/>
              </a:rPr>
              <a:t>性がある。</a:t>
            </a:r>
            <a:endParaRPr sz="1100">
              <a:latin typeface="游明朝"/>
              <a:cs typeface="游明朝"/>
            </a:endParaRPr>
          </a:p>
          <a:p>
            <a:pPr marL="153035" indent="-140970">
              <a:lnSpc>
                <a:spcPct val="100000"/>
              </a:lnSpc>
              <a:spcBef>
                <a:spcPts val="290"/>
              </a:spcBef>
              <a:buSzPct val="90909"/>
              <a:buChar char="◆"/>
              <a:tabLst>
                <a:tab pos="153670" algn="l"/>
              </a:tabLst>
            </a:pPr>
            <a:r>
              <a:rPr dirty="0" sz="1100">
                <a:latin typeface="游明朝"/>
                <a:cs typeface="游明朝"/>
              </a:rPr>
              <a:t>⻑瀬バス停付</a:t>
            </a:r>
            <a:r>
              <a:rPr dirty="0" sz="1100" spc="-25">
                <a:latin typeface="游明朝"/>
                <a:cs typeface="游明朝"/>
              </a:rPr>
              <a:t>近</a:t>
            </a:r>
            <a:r>
              <a:rPr dirty="0" sz="1100">
                <a:latin typeface="游明朝"/>
                <a:cs typeface="游明朝"/>
              </a:rPr>
              <a:t>の左岸→川</a:t>
            </a:r>
            <a:r>
              <a:rPr dirty="0" sz="1100" spc="-25">
                <a:latin typeface="游明朝"/>
                <a:cs typeface="游明朝"/>
              </a:rPr>
              <a:t>幅</a:t>
            </a:r>
            <a:r>
              <a:rPr dirty="0" sz="1100">
                <a:latin typeface="游明朝"/>
                <a:cs typeface="游明朝"/>
              </a:rPr>
              <a:t>が狭</a:t>
            </a:r>
            <a:r>
              <a:rPr dirty="0" sz="1100" spc="-5">
                <a:latin typeface="游明朝"/>
                <a:cs typeface="游明朝"/>
              </a:rPr>
              <a:t>い</a:t>
            </a:r>
            <a:r>
              <a:rPr dirty="0" sz="1100">
                <a:latin typeface="游明朝"/>
                <a:cs typeface="游明朝"/>
              </a:rPr>
              <a:t>→⼟</a:t>
            </a:r>
            <a:r>
              <a:rPr dirty="0" sz="1100" spc="-25">
                <a:latin typeface="游明朝"/>
                <a:cs typeface="游明朝"/>
              </a:rPr>
              <a:t>堤</a:t>
            </a:r>
            <a:r>
              <a:rPr dirty="0" sz="1100">
                <a:latin typeface="游明朝"/>
                <a:cs typeface="游明朝"/>
              </a:rPr>
              <a:t>の</a:t>
            </a:r>
            <a:r>
              <a:rPr dirty="0" sz="1100" spc="-25">
                <a:latin typeface="游明朝"/>
                <a:cs typeface="游明朝"/>
              </a:rPr>
              <a:t>侵</a:t>
            </a:r>
            <a:r>
              <a:rPr dirty="0" sz="1100">
                <a:latin typeface="游明朝"/>
                <a:cs typeface="游明朝"/>
              </a:rPr>
              <a:t>⾷</a:t>
            </a:r>
            <a:r>
              <a:rPr dirty="0" sz="1100" spc="-20">
                <a:latin typeface="游明朝"/>
                <a:cs typeface="游明朝"/>
              </a:rPr>
              <a:t> </a:t>
            </a:r>
            <a:r>
              <a:rPr dirty="0" sz="1100" spc="-5">
                <a:latin typeface="游明朝"/>
                <a:cs typeface="游明朝"/>
              </a:rPr>
              <a:t>6:20</a:t>
            </a:r>
            <a:endParaRPr sz="1100">
              <a:latin typeface="游明朝"/>
              <a:cs typeface="游明朝"/>
            </a:endParaRPr>
          </a:p>
          <a:p>
            <a:pPr marL="12700">
              <a:lnSpc>
                <a:spcPct val="100000"/>
              </a:lnSpc>
              <a:spcBef>
                <a:spcPts val="290"/>
              </a:spcBef>
            </a:pPr>
            <a:r>
              <a:rPr dirty="0" sz="1100">
                <a:latin typeface="游明朝"/>
                <a:cs typeface="游明朝"/>
              </a:rPr>
              <a:t>◆薬王寺への浸</a:t>
            </a:r>
            <a:r>
              <a:rPr dirty="0" sz="1100" spc="-25">
                <a:latin typeface="游明朝"/>
                <a:cs typeface="游明朝"/>
              </a:rPr>
              <a:t>⽔</a:t>
            </a:r>
            <a:r>
              <a:rPr dirty="0" sz="1100">
                <a:latin typeface="游明朝"/>
                <a:cs typeface="游明朝"/>
              </a:rPr>
              <a:t>開始，継続</a:t>
            </a:r>
            <a:r>
              <a:rPr dirty="0" sz="1100" spc="-25">
                <a:latin typeface="游明朝"/>
                <a:cs typeface="游明朝"/>
              </a:rPr>
              <a:t>時</a:t>
            </a:r>
            <a:r>
              <a:rPr dirty="0" sz="1100">
                <a:latin typeface="游明朝"/>
                <a:cs typeface="游明朝"/>
              </a:rPr>
              <a:t>間</a:t>
            </a:r>
            <a:r>
              <a:rPr dirty="0" sz="1100" spc="-5">
                <a:latin typeface="游明朝"/>
                <a:cs typeface="游明朝"/>
              </a:rPr>
              <a:t>は</a:t>
            </a:r>
            <a:r>
              <a:rPr dirty="0" sz="1100">
                <a:latin typeface="游明朝"/>
                <a:cs typeface="游明朝"/>
              </a:rPr>
              <a:t>結構⻑</a:t>
            </a:r>
            <a:r>
              <a:rPr dirty="0" sz="1100" spc="-25">
                <a:latin typeface="游明朝"/>
                <a:cs typeface="游明朝"/>
              </a:rPr>
              <a:t>か</a:t>
            </a:r>
            <a:r>
              <a:rPr dirty="0" sz="1100">
                <a:latin typeface="游明朝"/>
                <a:cs typeface="游明朝"/>
              </a:rPr>
              <a:t>った</a:t>
            </a:r>
            <a:endParaRPr sz="1100">
              <a:latin typeface="游明朝"/>
              <a:cs typeface="游明朝"/>
            </a:endParaRPr>
          </a:p>
        </p:txBody>
      </p:sp>
      <p:pic>
        <p:nvPicPr>
          <p:cNvPr id="12" name="object 12"/>
          <p:cNvPicPr/>
          <p:nvPr/>
        </p:nvPicPr>
        <p:blipFill>
          <a:blip r:embed="rId6" cstate="print"/>
          <a:stretch>
            <a:fillRect/>
          </a:stretch>
        </p:blipFill>
        <p:spPr>
          <a:xfrm>
            <a:off x="3611879" y="6891527"/>
            <a:ext cx="3075431" cy="9143"/>
          </a:xfrm>
          <a:prstGeom prst="rect">
            <a:avLst/>
          </a:prstGeom>
        </p:spPr>
      </p:pic>
      <p:sp>
        <p:nvSpPr>
          <p:cNvPr id="13" name="object 13"/>
          <p:cNvSpPr txBox="1"/>
          <p:nvPr/>
        </p:nvSpPr>
        <p:spPr>
          <a:xfrm>
            <a:off x="3599179" y="7076947"/>
            <a:ext cx="3579495" cy="1167765"/>
          </a:xfrm>
          <a:prstGeom prst="rect">
            <a:avLst/>
          </a:prstGeom>
        </p:spPr>
        <p:txBody>
          <a:bodyPr wrap="square" lIns="0" tIns="11430" rIns="0" bIns="0" rtlCol="0" vert="horz">
            <a:spAutoFit/>
          </a:bodyPr>
          <a:lstStyle/>
          <a:p>
            <a:pPr marL="481965">
              <a:lnSpc>
                <a:spcPct val="100000"/>
              </a:lnSpc>
              <a:spcBef>
                <a:spcPts val="90"/>
              </a:spcBef>
              <a:tabLst>
                <a:tab pos="835025" algn="l"/>
              </a:tabLst>
            </a:pPr>
            <a:r>
              <a:rPr dirty="0" sz="1400" spc="390">
                <a:latin typeface="Arial Unicode MS"/>
                <a:cs typeface="Arial Unicode MS"/>
              </a:rPr>
              <a:t>→	</a:t>
            </a:r>
            <a:r>
              <a:rPr dirty="0" sz="1400" spc="130">
                <a:latin typeface="Arial Unicode MS"/>
                <a:cs typeface="Arial Unicode MS"/>
              </a:rPr>
              <a:t>“</a:t>
            </a:r>
            <a:r>
              <a:rPr dirty="0" sz="1400" spc="-10">
                <a:latin typeface="Arial Unicode MS"/>
                <a:cs typeface="Arial Unicode MS"/>
              </a:rPr>
              <a:t>バ</a:t>
            </a:r>
            <a:r>
              <a:rPr dirty="0" sz="1400" spc="10">
                <a:latin typeface="Arial Unicode MS"/>
                <a:cs typeface="Arial Unicode MS"/>
              </a:rPr>
              <a:t>ッ</a:t>
            </a:r>
            <a:r>
              <a:rPr dirty="0" sz="1400" spc="-10">
                <a:latin typeface="Arial Unicode MS"/>
                <a:cs typeface="Arial Unicode MS"/>
              </a:rPr>
              <a:t>クウ</a:t>
            </a:r>
            <a:r>
              <a:rPr dirty="0" sz="1400" spc="10">
                <a:latin typeface="Arial Unicode MS"/>
                <a:cs typeface="Arial Unicode MS"/>
              </a:rPr>
              <a:t>ォ</a:t>
            </a:r>
            <a:r>
              <a:rPr dirty="0" sz="1400" spc="-10">
                <a:latin typeface="Arial Unicode MS"/>
                <a:cs typeface="Arial Unicode MS"/>
              </a:rPr>
              <a:t>ータ</a:t>
            </a:r>
            <a:r>
              <a:rPr dirty="0" sz="1400" spc="10">
                <a:latin typeface="Arial Unicode MS"/>
                <a:cs typeface="Arial Unicode MS"/>
              </a:rPr>
              <a:t>ー</a:t>
            </a:r>
            <a:r>
              <a:rPr dirty="0" sz="1400" spc="45">
                <a:latin typeface="Arial Unicode MS"/>
                <a:cs typeface="Arial Unicode MS"/>
              </a:rPr>
              <a:t>現象</a:t>
            </a:r>
            <a:r>
              <a:rPr dirty="0" sz="1400" spc="15">
                <a:latin typeface="Arial Unicode MS"/>
                <a:cs typeface="Arial Unicode MS"/>
              </a:rPr>
              <a:t>”</a:t>
            </a:r>
            <a:r>
              <a:rPr dirty="0" sz="1400" spc="10">
                <a:latin typeface="Arial Unicode MS"/>
                <a:cs typeface="Arial Unicode MS"/>
              </a:rPr>
              <a:t>か？</a:t>
            </a:r>
            <a:endParaRPr sz="1400">
              <a:latin typeface="Arial Unicode MS"/>
              <a:cs typeface="Arial Unicode MS"/>
            </a:endParaRPr>
          </a:p>
          <a:p>
            <a:pPr marL="153035" indent="-140970">
              <a:lnSpc>
                <a:spcPct val="100000"/>
              </a:lnSpc>
              <a:spcBef>
                <a:spcPts val="1040"/>
              </a:spcBef>
              <a:buSzPct val="83333"/>
              <a:buChar char="◆"/>
              <a:tabLst>
                <a:tab pos="153670" algn="l"/>
                <a:tab pos="902335" algn="l"/>
              </a:tabLst>
            </a:pPr>
            <a:r>
              <a:rPr dirty="0" sz="1200">
                <a:latin typeface="游明朝"/>
                <a:cs typeface="游明朝"/>
              </a:rPr>
              <a:t>下河原橋	</a:t>
            </a:r>
            <a:r>
              <a:rPr dirty="0" u="sng" sz="1100" spc="160">
                <a:solidFill>
                  <a:srgbClr val="FF0000"/>
                </a:solidFill>
                <a:uFill>
                  <a:solidFill>
                    <a:srgbClr val="FF0000"/>
                  </a:solidFill>
                </a:uFill>
                <a:latin typeface="Arial Unicode MS"/>
                <a:cs typeface="Arial Unicode MS"/>
              </a:rPr>
              <a:t>7/3/</a:t>
            </a:r>
            <a:r>
              <a:rPr dirty="0" u="sng" sz="1100" spc="105">
                <a:solidFill>
                  <a:srgbClr val="FF0000"/>
                </a:solidFill>
                <a:uFill>
                  <a:solidFill>
                    <a:srgbClr val="FF0000"/>
                  </a:solidFill>
                </a:uFill>
                <a:latin typeface="Arial Unicode MS"/>
                <a:cs typeface="Arial Unicode MS"/>
              </a:rPr>
              <a:t>0</a:t>
            </a:r>
            <a:r>
              <a:rPr dirty="0" u="sng" sz="1100" spc="80">
                <a:solidFill>
                  <a:srgbClr val="FF0000"/>
                </a:solidFill>
                <a:uFill>
                  <a:solidFill>
                    <a:srgbClr val="FF0000"/>
                  </a:solidFill>
                </a:uFill>
                <a:latin typeface="Arial Unicode MS"/>
                <a:cs typeface="Arial Unicode MS"/>
              </a:rPr>
              <a:t>8</a:t>
            </a:r>
            <a:r>
              <a:rPr dirty="0" u="sng" sz="1100" spc="105">
                <a:solidFill>
                  <a:srgbClr val="FF0000"/>
                </a:solidFill>
                <a:uFill>
                  <a:solidFill>
                    <a:srgbClr val="FF0000"/>
                  </a:solidFill>
                </a:uFill>
                <a:latin typeface="Arial Unicode MS"/>
                <a:cs typeface="Arial Unicode MS"/>
              </a:rPr>
              <a:t>20</a:t>
            </a:r>
            <a:r>
              <a:rPr dirty="0" u="sng" sz="1100" spc="-45">
                <a:solidFill>
                  <a:srgbClr val="FF0000"/>
                </a:solidFill>
                <a:uFill>
                  <a:solidFill>
                    <a:srgbClr val="FF0000"/>
                  </a:solidFill>
                </a:uFill>
                <a:latin typeface="Arial Unicode MS"/>
                <a:cs typeface="Arial Unicode MS"/>
              </a:rPr>
              <a:t> </a:t>
            </a:r>
            <a:r>
              <a:rPr dirty="0" u="sng" sz="1100">
                <a:solidFill>
                  <a:srgbClr val="FF0000"/>
                </a:solidFill>
                <a:uFill>
                  <a:solidFill>
                    <a:srgbClr val="FF0000"/>
                  </a:solidFill>
                </a:uFill>
                <a:latin typeface="Arial Unicode MS"/>
                <a:cs typeface="Arial Unicode MS"/>
              </a:rPr>
              <a:t>まで水位上昇</a:t>
            </a:r>
            <a:endParaRPr sz="1100">
              <a:latin typeface="Arial Unicode MS"/>
              <a:cs typeface="Arial Unicode MS"/>
            </a:endParaRPr>
          </a:p>
          <a:p>
            <a:pPr marL="12700">
              <a:lnSpc>
                <a:spcPct val="100000"/>
              </a:lnSpc>
              <a:spcBef>
                <a:spcPts val="270"/>
              </a:spcBef>
            </a:pPr>
            <a:r>
              <a:rPr dirty="0" sz="1100">
                <a:latin typeface="游明朝"/>
                <a:cs typeface="游明朝"/>
              </a:rPr>
              <a:t>（氾濫危険⽔位より</a:t>
            </a:r>
            <a:r>
              <a:rPr dirty="0" sz="1100" spc="-30">
                <a:latin typeface="游明朝"/>
                <a:cs typeface="游明朝"/>
              </a:rPr>
              <a:t> </a:t>
            </a:r>
            <a:r>
              <a:rPr dirty="0" sz="1100" spc="-5">
                <a:latin typeface="游明朝"/>
                <a:cs typeface="游明朝"/>
              </a:rPr>
              <a:t>74cm+</a:t>
            </a:r>
            <a:r>
              <a:rPr dirty="0" sz="1100">
                <a:latin typeface="游明朝"/>
                <a:cs typeface="游明朝"/>
              </a:rPr>
              <a:t>の</a:t>
            </a:r>
            <a:r>
              <a:rPr dirty="0" sz="1100" spc="-30">
                <a:latin typeface="游明朝"/>
                <a:cs typeface="游明朝"/>
              </a:rPr>
              <a:t> </a:t>
            </a:r>
            <a:r>
              <a:rPr dirty="0" sz="1100">
                <a:latin typeface="游明朝"/>
                <a:cs typeface="游明朝"/>
              </a:rPr>
              <a:t>2.84m</a:t>
            </a:r>
            <a:r>
              <a:rPr dirty="0" sz="1100" spc="-35">
                <a:latin typeface="游明朝"/>
                <a:cs typeface="游明朝"/>
              </a:rPr>
              <a:t> </a:t>
            </a:r>
            <a:r>
              <a:rPr dirty="0" sz="1100">
                <a:latin typeface="游明朝"/>
                <a:cs typeface="游明朝"/>
              </a:rPr>
              <a:t>にな</a:t>
            </a:r>
            <a:r>
              <a:rPr dirty="0" sz="1100" spc="-25">
                <a:latin typeface="游明朝"/>
                <a:cs typeface="游明朝"/>
              </a:rPr>
              <a:t>り</a:t>
            </a:r>
            <a:r>
              <a:rPr dirty="0" sz="1100">
                <a:latin typeface="游明朝"/>
                <a:cs typeface="游明朝"/>
              </a:rPr>
              <a:t>，</a:t>
            </a:r>
            <a:endParaRPr sz="1100">
              <a:latin typeface="游明朝"/>
              <a:cs typeface="游明朝"/>
            </a:endParaRPr>
          </a:p>
          <a:p>
            <a:pPr marL="2249805">
              <a:lnSpc>
                <a:spcPts val="1300"/>
              </a:lnSpc>
              <a:spcBef>
                <a:spcPts val="285"/>
              </a:spcBef>
            </a:pPr>
            <a:r>
              <a:rPr dirty="0" sz="1100">
                <a:latin typeface="游明朝"/>
                <a:cs typeface="游明朝"/>
              </a:rPr>
              <a:t>0840</a:t>
            </a:r>
            <a:r>
              <a:rPr dirty="0" sz="1100" spc="-70">
                <a:latin typeface="游明朝"/>
                <a:cs typeface="游明朝"/>
              </a:rPr>
              <a:t> </a:t>
            </a:r>
            <a:r>
              <a:rPr dirty="0" sz="1100">
                <a:latin typeface="游明朝"/>
                <a:cs typeface="游明朝"/>
              </a:rPr>
              <a:t>から</a:t>
            </a:r>
            <a:r>
              <a:rPr dirty="0" sz="1100" spc="-25">
                <a:latin typeface="游明朝"/>
                <a:cs typeface="游明朝"/>
              </a:rPr>
              <a:t>⽔</a:t>
            </a:r>
            <a:r>
              <a:rPr dirty="0" sz="1100">
                <a:latin typeface="游明朝"/>
                <a:cs typeface="游明朝"/>
              </a:rPr>
              <a:t>位降下）</a:t>
            </a:r>
            <a:endParaRPr sz="1100">
              <a:latin typeface="游明朝"/>
              <a:cs typeface="游明朝"/>
            </a:endParaRPr>
          </a:p>
          <a:p>
            <a:pPr marL="457200">
              <a:lnSpc>
                <a:spcPts val="1660"/>
              </a:lnSpc>
              <a:tabLst>
                <a:tab pos="810895" algn="l"/>
              </a:tabLst>
            </a:pPr>
            <a:r>
              <a:rPr dirty="0" u="sng" sz="1400" spc="390">
                <a:uFill>
                  <a:solidFill>
                    <a:srgbClr val="000000"/>
                  </a:solidFill>
                </a:uFill>
                <a:latin typeface="Arial Unicode MS"/>
                <a:cs typeface="Arial Unicode MS"/>
              </a:rPr>
              <a:t>→	</a:t>
            </a:r>
            <a:r>
              <a:rPr dirty="0" u="sng" sz="1400" spc="130">
                <a:uFill>
                  <a:solidFill>
                    <a:srgbClr val="000000"/>
                  </a:solidFill>
                </a:uFill>
                <a:latin typeface="Arial Unicode MS"/>
                <a:cs typeface="Arial Unicode MS"/>
              </a:rPr>
              <a:t>“</a:t>
            </a:r>
            <a:r>
              <a:rPr dirty="0" u="sng" sz="1400" spc="-10">
                <a:uFill>
                  <a:solidFill>
                    <a:srgbClr val="000000"/>
                  </a:solidFill>
                </a:uFill>
                <a:latin typeface="Arial Unicode MS"/>
                <a:cs typeface="Arial Unicode MS"/>
              </a:rPr>
              <a:t>内</a:t>
            </a:r>
            <a:r>
              <a:rPr dirty="0" u="sng" sz="1400" spc="10">
                <a:uFill>
                  <a:solidFill>
                    <a:srgbClr val="000000"/>
                  </a:solidFill>
                </a:uFill>
                <a:latin typeface="Arial Unicode MS"/>
                <a:cs typeface="Arial Unicode MS"/>
              </a:rPr>
              <a:t>水</a:t>
            </a:r>
            <a:r>
              <a:rPr dirty="0" u="sng" sz="1400" spc="45">
                <a:uFill>
                  <a:solidFill>
                    <a:srgbClr val="000000"/>
                  </a:solidFill>
                </a:uFill>
                <a:latin typeface="Arial Unicode MS"/>
                <a:cs typeface="Arial Unicode MS"/>
              </a:rPr>
              <a:t>氾濫</a:t>
            </a:r>
            <a:r>
              <a:rPr dirty="0" u="sng" sz="1400" spc="15">
                <a:uFill>
                  <a:solidFill>
                    <a:srgbClr val="000000"/>
                  </a:solidFill>
                </a:uFill>
                <a:latin typeface="Arial Unicode MS"/>
                <a:cs typeface="Arial Unicode MS"/>
              </a:rPr>
              <a:t>”</a:t>
            </a:r>
            <a:r>
              <a:rPr dirty="0" u="sng" sz="1400" spc="10">
                <a:uFill>
                  <a:solidFill>
                    <a:srgbClr val="000000"/>
                  </a:solidFill>
                </a:uFill>
                <a:latin typeface="Arial Unicode MS"/>
                <a:cs typeface="Arial Unicode MS"/>
              </a:rPr>
              <a:t>か</a:t>
            </a:r>
            <a:r>
              <a:rPr dirty="0" u="sng" sz="1400" spc="-10">
                <a:uFill>
                  <a:solidFill>
                    <a:srgbClr val="000000"/>
                  </a:solidFill>
                </a:uFill>
                <a:latin typeface="Arial Unicode MS"/>
                <a:cs typeface="Arial Unicode MS"/>
              </a:rPr>
              <a:t>？</a:t>
            </a:r>
            <a:endParaRPr sz="1400">
              <a:latin typeface="Arial Unicode MS"/>
              <a:cs typeface="Arial Unicode MS"/>
            </a:endParaRPr>
          </a:p>
        </p:txBody>
      </p:sp>
      <p:pic>
        <p:nvPicPr>
          <p:cNvPr id="14" name="object 14"/>
          <p:cNvPicPr/>
          <p:nvPr/>
        </p:nvPicPr>
        <p:blipFill>
          <a:blip r:embed="rId7" cstate="print"/>
          <a:stretch>
            <a:fillRect/>
          </a:stretch>
        </p:blipFill>
        <p:spPr>
          <a:xfrm>
            <a:off x="3611879" y="9241535"/>
            <a:ext cx="3587495" cy="9143"/>
          </a:xfrm>
          <a:prstGeom prst="rect">
            <a:avLst/>
          </a:prstGeom>
        </p:spPr>
      </p:pic>
      <p:sp>
        <p:nvSpPr>
          <p:cNvPr id="15" name="object 15"/>
          <p:cNvSpPr txBox="1"/>
          <p:nvPr/>
        </p:nvSpPr>
        <p:spPr>
          <a:xfrm>
            <a:off x="3599179" y="8418677"/>
            <a:ext cx="3613150" cy="1037590"/>
          </a:xfrm>
          <a:prstGeom prst="rect">
            <a:avLst/>
          </a:prstGeom>
        </p:spPr>
        <p:txBody>
          <a:bodyPr wrap="square" lIns="0" tIns="45720" rIns="0" bIns="0" rtlCol="0" vert="horz">
            <a:spAutoFit/>
          </a:bodyPr>
          <a:lstStyle/>
          <a:p>
            <a:pPr marL="12700">
              <a:lnSpc>
                <a:spcPct val="100000"/>
              </a:lnSpc>
              <a:spcBef>
                <a:spcPts val="360"/>
              </a:spcBef>
            </a:pPr>
            <a:r>
              <a:rPr dirty="0" sz="1100">
                <a:latin typeface="游明朝"/>
                <a:cs typeface="游明朝"/>
              </a:rPr>
              <a:t>※下河原橋周辺</a:t>
            </a:r>
            <a:r>
              <a:rPr dirty="0" sz="1100" spc="-25">
                <a:latin typeface="游明朝"/>
                <a:cs typeface="游明朝"/>
              </a:rPr>
              <a:t>の</a:t>
            </a:r>
            <a:r>
              <a:rPr dirty="0" sz="1100">
                <a:latin typeface="游明朝"/>
                <a:cs typeface="游明朝"/>
              </a:rPr>
              <a:t>内⽔氾濫の</a:t>
            </a:r>
            <a:r>
              <a:rPr dirty="0" sz="1100" spc="-25">
                <a:latin typeface="游明朝"/>
                <a:cs typeface="游明朝"/>
              </a:rPr>
              <a:t>時</a:t>
            </a:r>
            <a:r>
              <a:rPr dirty="0" sz="1100">
                <a:latin typeface="游明朝"/>
                <a:cs typeface="游明朝"/>
              </a:rPr>
              <a:t>間は</a:t>
            </a:r>
            <a:endParaRPr sz="1100">
              <a:latin typeface="游明朝"/>
              <a:cs typeface="游明朝"/>
            </a:endParaRPr>
          </a:p>
          <a:p>
            <a:pPr marL="152400">
              <a:lnSpc>
                <a:spcPct val="100000"/>
              </a:lnSpc>
              <a:spcBef>
                <a:spcPts val="265"/>
              </a:spcBef>
            </a:pPr>
            <a:r>
              <a:rPr dirty="0" sz="1100">
                <a:latin typeface="游明朝"/>
                <a:cs typeface="游明朝"/>
              </a:rPr>
              <a:t>0820〜</a:t>
            </a:r>
            <a:r>
              <a:rPr dirty="0" sz="1100" spc="-5">
                <a:latin typeface="游明朝"/>
                <a:cs typeface="游明朝"/>
              </a:rPr>
              <a:t>0840</a:t>
            </a:r>
            <a:r>
              <a:rPr dirty="0" sz="1100" spc="260">
                <a:latin typeface="游明朝"/>
                <a:cs typeface="游明朝"/>
              </a:rPr>
              <a:t> </a:t>
            </a:r>
            <a:r>
              <a:rPr dirty="0" sz="1100">
                <a:latin typeface="游明朝"/>
                <a:cs typeface="游明朝"/>
              </a:rPr>
              <a:t>の</a:t>
            </a:r>
            <a:r>
              <a:rPr dirty="0" sz="1100" spc="-30">
                <a:latin typeface="游明朝"/>
                <a:cs typeface="游明朝"/>
              </a:rPr>
              <a:t> </a:t>
            </a:r>
            <a:r>
              <a:rPr dirty="0" sz="1100">
                <a:latin typeface="游明朝"/>
                <a:cs typeface="游明朝"/>
              </a:rPr>
              <a:t>20</a:t>
            </a:r>
            <a:r>
              <a:rPr dirty="0" sz="1100" spc="-25">
                <a:latin typeface="游明朝"/>
                <a:cs typeface="游明朝"/>
              </a:rPr>
              <a:t> </a:t>
            </a:r>
            <a:r>
              <a:rPr dirty="0" sz="1100">
                <a:latin typeface="游明朝"/>
                <a:cs typeface="游明朝"/>
              </a:rPr>
              <a:t>分間で，⾦</a:t>
            </a:r>
            <a:r>
              <a:rPr dirty="0" sz="1100" spc="-25">
                <a:latin typeface="游明朝"/>
                <a:cs typeface="游明朝"/>
              </a:rPr>
              <a:t>⽬</a:t>
            </a:r>
            <a:r>
              <a:rPr dirty="0" sz="1100">
                <a:latin typeface="游明朝"/>
                <a:cs typeface="游明朝"/>
              </a:rPr>
              <a:t>川に戻って</a:t>
            </a:r>
            <a:r>
              <a:rPr dirty="0" sz="1100" spc="-25">
                <a:latin typeface="游明朝"/>
                <a:cs typeface="游明朝"/>
              </a:rPr>
              <a:t>⾏</a:t>
            </a:r>
            <a:r>
              <a:rPr dirty="0" sz="1100">
                <a:latin typeface="游明朝"/>
                <a:cs typeface="游明朝"/>
              </a:rPr>
              <a:t>ったか？</a:t>
            </a:r>
            <a:endParaRPr sz="1100">
              <a:latin typeface="游明朝"/>
              <a:cs typeface="游明朝"/>
            </a:endParaRPr>
          </a:p>
          <a:p>
            <a:pPr marL="152400">
              <a:lnSpc>
                <a:spcPct val="100000"/>
              </a:lnSpc>
              <a:spcBef>
                <a:spcPts val="290"/>
              </a:spcBef>
            </a:pPr>
            <a:r>
              <a:rPr dirty="0" sz="1100">
                <a:latin typeface="游明朝"/>
                <a:cs typeface="游明朝"/>
              </a:rPr>
              <a:t>0930</a:t>
            </a:r>
            <a:r>
              <a:rPr dirty="0" sz="1100" spc="-30">
                <a:latin typeface="游明朝"/>
                <a:cs typeface="游明朝"/>
              </a:rPr>
              <a:t> </a:t>
            </a:r>
            <a:r>
              <a:rPr dirty="0" sz="1100">
                <a:latin typeface="游明朝"/>
                <a:cs typeface="游明朝"/>
              </a:rPr>
              <a:t>に避難判断</a:t>
            </a:r>
            <a:r>
              <a:rPr dirty="0" sz="1100" spc="-25">
                <a:latin typeface="游明朝"/>
                <a:cs typeface="游明朝"/>
              </a:rPr>
              <a:t>⽔</a:t>
            </a:r>
            <a:r>
              <a:rPr dirty="0" sz="1100">
                <a:latin typeface="游明朝"/>
                <a:cs typeface="游明朝"/>
              </a:rPr>
              <a:t>位，1010</a:t>
            </a:r>
            <a:r>
              <a:rPr dirty="0" sz="1100" spc="-30">
                <a:latin typeface="游明朝"/>
                <a:cs typeface="游明朝"/>
              </a:rPr>
              <a:t> </a:t>
            </a:r>
            <a:r>
              <a:rPr dirty="0" sz="1100">
                <a:latin typeface="游明朝"/>
                <a:cs typeface="游明朝"/>
              </a:rPr>
              <a:t>に⽔</a:t>
            </a:r>
            <a:r>
              <a:rPr dirty="0" sz="1100" spc="-25">
                <a:latin typeface="游明朝"/>
                <a:cs typeface="游明朝"/>
              </a:rPr>
              <a:t>防</a:t>
            </a:r>
            <a:r>
              <a:rPr dirty="0" sz="1100">
                <a:latin typeface="游明朝"/>
                <a:cs typeface="游明朝"/>
              </a:rPr>
              <a:t>団待機⽔</a:t>
            </a:r>
            <a:r>
              <a:rPr dirty="0" sz="1100" spc="-25">
                <a:latin typeface="游明朝"/>
                <a:cs typeface="游明朝"/>
              </a:rPr>
              <a:t>位</a:t>
            </a:r>
            <a:r>
              <a:rPr dirty="0" sz="1100">
                <a:latin typeface="游明朝"/>
                <a:cs typeface="游明朝"/>
              </a:rPr>
              <a:t>に</a:t>
            </a:r>
            <a:endParaRPr sz="1100">
              <a:latin typeface="游明朝"/>
              <a:cs typeface="游明朝"/>
            </a:endParaRPr>
          </a:p>
          <a:p>
            <a:pPr marL="12700" marR="5080">
              <a:lnSpc>
                <a:spcPct val="120000"/>
              </a:lnSpc>
              <a:spcBef>
                <a:spcPts val="25"/>
              </a:spcBef>
            </a:pPr>
            <a:r>
              <a:rPr dirty="0" sz="1100">
                <a:latin typeface="游明朝"/>
                <a:cs typeface="游明朝"/>
              </a:rPr>
              <a:t>◎2</a:t>
            </a:r>
            <a:r>
              <a:rPr dirty="0" sz="1100" spc="-30">
                <a:latin typeface="游明朝"/>
                <a:cs typeface="游明朝"/>
              </a:rPr>
              <a:t> </a:t>
            </a:r>
            <a:r>
              <a:rPr dirty="0" sz="1100">
                <a:latin typeface="游明朝"/>
                <a:cs typeface="游明朝"/>
              </a:rPr>
              <a:t>時間</a:t>
            </a:r>
            <a:r>
              <a:rPr dirty="0" sz="1100" spc="-30">
                <a:latin typeface="游明朝"/>
                <a:cs typeface="游明朝"/>
              </a:rPr>
              <a:t> </a:t>
            </a:r>
            <a:r>
              <a:rPr dirty="0" sz="1100">
                <a:latin typeface="游明朝"/>
                <a:cs typeface="游明朝"/>
              </a:rPr>
              <a:t>20</a:t>
            </a:r>
            <a:r>
              <a:rPr dirty="0" sz="1100" spc="-30">
                <a:latin typeface="游明朝"/>
                <a:cs typeface="游明朝"/>
              </a:rPr>
              <a:t> </a:t>
            </a:r>
            <a:r>
              <a:rPr dirty="0" sz="1100">
                <a:latin typeface="游明朝"/>
                <a:cs typeface="游明朝"/>
              </a:rPr>
              <a:t>分間も氾濫していたが</a:t>
            </a:r>
            <a:r>
              <a:rPr dirty="0" sz="1100" spc="-70">
                <a:latin typeface="游明朝"/>
                <a:cs typeface="游明朝"/>
              </a:rPr>
              <a:t>，0920</a:t>
            </a:r>
            <a:r>
              <a:rPr dirty="0" sz="1100">
                <a:latin typeface="游明朝"/>
                <a:cs typeface="游明朝"/>
              </a:rPr>
              <a:t>〜</a:t>
            </a:r>
            <a:r>
              <a:rPr dirty="0" sz="1100" spc="-5">
                <a:latin typeface="游明朝"/>
                <a:cs typeface="游明朝"/>
              </a:rPr>
              <a:t>0930</a:t>
            </a:r>
            <a:r>
              <a:rPr dirty="0" sz="1100" spc="-25">
                <a:latin typeface="游明朝"/>
                <a:cs typeface="游明朝"/>
              </a:rPr>
              <a:t> </a:t>
            </a:r>
            <a:r>
              <a:rPr dirty="0" sz="1100">
                <a:latin typeface="游明朝"/>
                <a:cs typeface="游明朝"/>
              </a:rPr>
              <a:t>の間に急 速に⽔が引いて</a:t>
            </a:r>
            <a:r>
              <a:rPr dirty="0" sz="1100" spc="-25">
                <a:latin typeface="游明朝"/>
                <a:cs typeface="游明朝"/>
              </a:rPr>
              <a:t>い</a:t>
            </a:r>
            <a:r>
              <a:rPr dirty="0" sz="1100">
                <a:latin typeface="游明朝"/>
                <a:cs typeface="游明朝"/>
              </a:rPr>
              <a:t>った</a:t>
            </a:r>
            <a:endParaRPr sz="1100">
              <a:latin typeface="游明朝"/>
              <a:cs typeface="游明朝"/>
            </a:endParaRPr>
          </a:p>
        </p:txBody>
      </p:sp>
      <p:sp>
        <p:nvSpPr>
          <p:cNvPr id="16" name="object 16"/>
          <p:cNvSpPr/>
          <p:nvPr/>
        </p:nvSpPr>
        <p:spPr>
          <a:xfrm>
            <a:off x="3613403" y="9444227"/>
            <a:ext cx="1396365" cy="6350"/>
          </a:xfrm>
          <a:custGeom>
            <a:avLst/>
            <a:gdLst/>
            <a:ahLst/>
            <a:cxnLst/>
            <a:rect l="l" t="t" r="r" b="b"/>
            <a:pathLst>
              <a:path w="1396364" h="6350">
                <a:moveTo>
                  <a:pt x="0" y="0"/>
                </a:moveTo>
                <a:lnTo>
                  <a:pt x="3047" y="0"/>
                </a:lnTo>
                <a:lnTo>
                  <a:pt x="6095" y="6095"/>
                </a:lnTo>
                <a:lnTo>
                  <a:pt x="15239" y="6095"/>
                </a:lnTo>
                <a:lnTo>
                  <a:pt x="21335" y="6095"/>
                </a:lnTo>
                <a:lnTo>
                  <a:pt x="21335" y="0"/>
                </a:lnTo>
                <a:lnTo>
                  <a:pt x="30479" y="0"/>
                </a:lnTo>
                <a:lnTo>
                  <a:pt x="36575" y="0"/>
                </a:lnTo>
                <a:lnTo>
                  <a:pt x="36575" y="6095"/>
                </a:lnTo>
                <a:lnTo>
                  <a:pt x="45719" y="6095"/>
                </a:lnTo>
                <a:lnTo>
                  <a:pt x="51815" y="6095"/>
                </a:lnTo>
                <a:lnTo>
                  <a:pt x="51815" y="0"/>
                </a:lnTo>
                <a:lnTo>
                  <a:pt x="60959" y="0"/>
                </a:lnTo>
                <a:lnTo>
                  <a:pt x="67055" y="0"/>
                </a:lnTo>
                <a:lnTo>
                  <a:pt x="67055" y="6095"/>
                </a:lnTo>
                <a:lnTo>
                  <a:pt x="76199" y="6095"/>
                </a:lnTo>
                <a:lnTo>
                  <a:pt x="82295" y="6095"/>
                </a:lnTo>
                <a:lnTo>
                  <a:pt x="82295" y="0"/>
                </a:lnTo>
                <a:lnTo>
                  <a:pt x="91439" y="0"/>
                </a:lnTo>
                <a:lnTo>
                  <a:pt x="97535" y="0"/>
                </a:lnTo>
                <a:lnTo>
                  <a:pt x="97535" y="6095"/>
                </a:lnTo>
                <a:lnTo>
                  <a:pt x="106679" y="6095"/>
                </a:lnTo>
                <a:lnTo>
                  <a:pt x="112775" y="6095"/>
                </a:lnTo>
                <a:lnTo>
                  <a:pt x="112775" y="0"/>
                </a:lnTo>
                <a:lnTo>
                  <a:pt x="121919" y="0"/>
                </a:lnTo>
                <a:lnTo>
                  <a:pt x="128015" y="0"/>
                </a:lnTo>
                <a:lnTo>
                  <a:pt x="128015" y="6095"/>
                </a:lnTo>
                <a:lnTo>
                  <a:pt x="137159" y="6095"/>
                </a:lnTo>
                <a:lnTo>
                  <a:pt x="143255" y="6095"/>
                </a:lnTo>
                <a:lnTo>
                  <a:pt x="143255" y="0"/>
                </a:lnTo>
                <a:lnTo>
                  <a:pt x="152399" y="0"/>
                </a:lnTo>
                <a:lnTo>
                  <a:pt x="158495" y="0"/>
                </a:lnTo>
                <a:lnTo>
                  <a:pt x="158495" y="6095"/>
                </a:lnTo>
                <a:lnTo>
                  <a:pt x="167639" y="6095"/>
                </a:lnTo>
                <a:lnTo>
                  <a:pt x="173735" y="6095"/>
                </a:lnTo>
                <a:lnTo>
                  <a:pt x="173735" y="0"/>
                </a:lnTo>
                <a:lnTo>
                  <a:pt x="182879" y="0"/>
                </a:lnTo>
                <a:lnTo>
                  <a:pt x="188975" y="0"/>
                </a:lnTo>
                <a:lnTo>
                  <a:pt x="188975" y="6095"/>
                </a:lnTo>
                <a:lnTo>
                  <a:pt x="198119" y="6095"/>
                </a:lnTo>
                <a:lnTo>
                  <a:pt x="204215" y="6095"/>
                </a:lnTo>
                <a:lnTo>
                  <a:pt x="204215" y="0"/>
                </a:lnTo>
                <a:lnTo>
                  <a:pt x="213359" y="0"/>
                </a:lnTo>
                <a:lnTo>
                  <a:pt x="219455" y="0"/>
                </a:lnTo>
                <a:lnTo>
                  <a:pt x="219455" y="6095"/>
                </a:lnTo>
                <a:lnTo>
                  <a:pt x="228599" y="6095"/>
                </a:lnTo>
                <a:lnTo>
                  <a:pt x="234695" y="6095"/>
                </a:lnTo>
                <a:lnTo>
                  <a:pt x="234695" y="0"/>
                </a:lnTo>
                <a:lnTo>
                  <a:pt x="243839" y="0"/>
                </a:lnTo>
                <a:lnTo>
                  <a:pt x="249935" y="0"/>
                </a:lnTo>
                <a:lnTo>
                  <a:pt x="249935" y="6095"/>
                </a:lnTo>
                <a:lnTo>
                  <a:pt x="259079" y="6095"/>
                </a:lnTo>
                <a:lnTo>
                  <a:pt x="265175" y="6095"/>
                </a:lnTo>
                <a:lnTo>
                  <a:pt x="265175" y="0"/>
                </a:lnTo>
                <a:lnTo>
                  <a:pt x="274319" y="0"/>
                </a:lnTo>
                <a:lnTo>
                  <a:pt x="280415" y="0"/>
                </a:lnTo>
                <a:lnTo>
                  <a:pt x="280415" y="6095"/>
                </a:lnTo>
                <a:lnTo>
                  <a:pt x="289559" y="6095"/>
                </a:lnTo>
                <a:lnTo>
                  <a:pt x="295655" y="6095"/>
                </a:lnTo>
                <a:lnTo>
                  <a:pt x="295655" y="0"/>
                </a:lnTo>
                <a:lnTo>
                  <a:pt x="304799" y="0"/>
                </a:lnTo>
                <a:lnTo>
                  <a:pt x="310895" y="0"/>
                </a:lnTo>
                <a:lnTo>
                  <a:pt x="310895" y="6095"/>
                </a:lnTo>
                <a:lnTo>
                  <a:pt x="320039" y="6095"/>
                </a:lnTo>
                <a:lnTo>
                  <a:pt x="326135" y="6095"/>
                </a:lnTo>
                <a:lnTo>
                  <a:pt x="326135" y="0"/>
                </a:lnTo>
                <a:lnTo>
                  <a:pt x="335279" y="0"/>
                </a:lnTo>
                <a:lnTo>
                  <a:pt x="341375" y="0"/>
                </a:lnTo>
                <a:lnTo>
                  <a:pt x="341375" y="6095"/>
                </a:lnTo>
                <a:lnTo>
                  <a:pt x="350519" y="6095"/>
                </a:lnTo>
                <a:lnTo>
                  <a:pt x="356615" y="6095"/>
                </a:lnTo>
                <a:lnTo>
                  <a:pt x="356615" y="0"/>
                </a:lnTo>
                <a:lnTo>
                  <a:pt x="365759" y="0"/>
                </a:lnTo>
                <a:lnTo>
                  <a:pt x="371855" y="0"/>
                </a:lnTo>
                <a:lnTo>
                  <a:pt x="371855" y="6095"/>
                </a:lnTo>
                <a:lnTo>
                  <a:pt x="380999" y="6095"/>
                </a:lnTo>
                <a:lnTo>
                  <a:pt x="387095" y="6095"/>
                </a:lnTo>
                <a:lnTo>
                  <a:pt x="387095" y="0"/>
                </a:lnTo>
                <a:lnTo>
                  <a:pt x="396239" y="0"/>
                </a:lnTo>
                <a:lnTo>
                  <a:pt x="402335" y="0"/>
                </a:lnTo>
                <a:lnTo>
                  <a:pt x="402335" y="6095"/>
                </a:lnTo>
                <a:lnTo>
                  <a:pt x="411479" y="6095"/>
                </a:lnTo>
                <a:lnTo>
                  <a:pt x="417575" y="6095"/>
                </a:lnTo>
                <a:lnTo>
                  <a:pt x="417575" y="0"/>
                </a:lnTo>
                <a:lnTo>
                  <a:pt x="426719" y="0"/>
                </a:lnTo>
                <a:lnTo>
                  <a:pt x="432815" y="0"/>
                </a:lnTo>
                <a:lnTo>
                  <a:pt x="432815" y="6095"/>
                </a:lnTo>
                <a:lnTo>
                  <a:pt x="441959" y="6095"/>
                </a:lnTo>
                <a:lnTo>
                  <a:pt x="448055" y="6095"/>
                </a:lnTo>
                <a:lnTo>
                  <a:pt x="448055" y="0"/>
                </a:lnTo>
                <a:lnTo>
                  <a:pt x="457199" y="0"/>
                </a:lnTo>
                <a:lnTo>
                  <a:pt x="463295" y="0"/>
                </a:lnTo>
                <a:lnTo>
                  <a:pt x="463295" y="6095"/>
                </a:lnTo>
                <a:lnTo>
                  <a:pt x="472439" y="6095"/>
                </a:lnTo>
                <a:lnTo>
                  <a:pt x="478535" y="6095"/>
                </a:lnTo>
                <a:lnTo>
                  <a:pt x="478535" y="0"/>
                </a:lnTo>
                <a:lnTo>
                  <a:pt x="487679" y="0"/>
                </a:lnTo>
                <a:lnTo>
                  <a:pt x="493775" y="0"/>
                </a:lnTo>
                <a:lnTo>
                  <a:pt x="493775" y="6095"/>
                </a:lnTo>
                <a:lnTo>
                  <a:pt x="502919" y="6095"/>
                </a:lnTo>
                <a:lnTo>
                  <a:pt x="509015" y="6095"/>
                </a:lnTo>
                <a:lnTo>
                  <a:pt x="509015" y="0"/>
                </a:lnTo>
                <a:lnTo>
                  <a:pt x="518159" y="0"/>
                </a:lnTo>
                <a:lnTo>
                  <a:pt x="524255" y="0"/>
                </a:lnTo>
                <a:lnTo>
                  <a:pt x="524255" y="6095"/>
                </a:lnTo>
                <a:lnTo>
                  <a:pt x="533399" y="6095"/>
                </a:lnTo>
                <a:lnTo>
                  <a:pt x="539495" y="6095"/>
                </a:lnTo>
                <a:lnTo>
                  <a:pt x="539495" y="0"/>
                </a:lnTo>
                <a:lnTo>
                  <a:pt x="548639" y="0"/>
                </a:lnTo>
                <a:lnTo>
                  <a:pt x="554735" y="0"/>
                </a:lnTo>
                <a:lnTo>
                  <a:pt x="554735" y="6095"/>
                </a:lnTo>
                <a:lnTo>
                  <a:pt x="563879" y="6095"/>
                </a:lnTo>
                <a:lnTo>
                  <a:pt x="569975" y="6095"/>
                </a:lnTo>
                <a:lnTo>
                  <a:pt x="569975" y="0"/>
                </a:lnTo>
                <a:lnTo>
                  <a:pt x="579119" y="0"/>
                </a:lnTo>
                <a:lnTo>
                  <a:pt x="585215" y="0"/>
                </a:lnTo>
                <a:lnTo>
                  <a:pt x="585215" y="6095"/>
                </a:lnTo>
                <a:lnTo>
                  <a:pt x="594359" y="6095"/>
                </a:lnTo>
                <a:lnTo>
                  <a:pt x="600455" y="6095"/>
                </a:lnTo>
                <a:lnTo>
                  <a:pt x="600455" y="0"/>
                </a:lnTo>
                <a:lnTo>
                  <a:pt x="609599" y="0"/>
                </a:lnTo>
                <a:lnTo>
                  <a:pt x="615695" y="0"/>
                </a:lnTo>
                <a:lnTo>
                  <a:pt x="615695" y="6095"/>
                </a:lnTo>
                <a:lnTo>
                  <a:pt x="624839" y="6095"/>
                </a:lnTo>
                <a:lnTo>
                  <a:pt x="630935" y="6095"/>
                </a:lnTo>
                <a:lnTo>
                  <a:pt x="630935" y="0"/>
                </a:lnTo>
                <a:lnTo>
                  <a:pt x="640079" y="0"/>
                </a:lnTo>
                <a:lnTo>
                  <a:pt x="646175" y="0"/>
                </a:lnTo>
                <a:lnTo>
                  <a:pt x="646175" y="6095"/>
                </a:lnTo>
                <a:lnTo>
                  <a:pt x="655319" y="6095"/>
                </a:lnTo>
                <a:lnTo>
                  <a:pt x="661415" y="6095"/>
                </a:lnTo>
                <a:lnTo>
                  <a:pt x="661415" y="0"/>
                </a:lnTo>
                <a:lnTo>
                  <a:pt x="670559" y="0"/>
                </a:lnTo>
                <a:lnTo>
                  <a:pt x="676655" y="0"/>
                </a:lnTo>
                <a:lnTo>
                  <a:pt x="676655" y="6095"/>
                </a:lnTo>
                <a:lnTo>
                  <a:pt x="685799" y="6095"/>
                </a:lnTo>
                <a:lnTo>
                  <a:pt x="691895" y="6095"/>
                </a:lnTo>
                <a:lnTo>
                  <a:pt x="691895" y="0"/>
                </a:lnTo>
                <a:lnTo>
                  <a:pt x="701039" y="0"/>
                </a:lnTo>
                <a:lnTo>
                  <a:pt x="707135" y="0"/>
                </a:lnTo>
                <a:lnTo>
                  <a:pt x="707135" y="6095"/>
                </a:lnTo>
                <a:lnTo>
                  <a:pt x="716279" y="6095"/>
                </a:lnTo>
                <a:lnTo>
                  <a:pt x="722375" y="6095"/>
                </a:lnTo>
                <a:lnTo>
                  <a:pt x="722375" y="0"/>
                </a:lnTo>
                <a:lnTo>
                  <a:pt x="731519" y="0"/>
                </a:lnTo>
                <a:lnTo>
                  <a:pt x="737615" y="0"/>
                </a:lnTo>
                <a:lnTo>
                  <a:pt x="737615" y="6095"/>
                </a:lnTo>
                <a:lnTo>
                  <a:pt x="746759" y="6095"/>
                </a:lnTo>
                <a:lnTo>
                  <a:pt x="752855" y="6095"/>
                </a:lnTo>
                <a:lnTo>
                  <a:pt x="752855" y="0"/>
                </a:lnTo>
                <a:lnTo>
                  <a:pt x="761999" y="0"/>
                </a:lnTo>
                <a:lnTo>
                  <a:pt x="768095" y="0"/>
                </a:lnTo>
                <a:lnTo>
                  <a:pt x="768095" y="6095"/>
                </a:lnTo>
                <a:lnTo>
                  <a:pt x="777239" y="6095"/>
                </a:lnTo>
                <a:lnTo>
                  <a:pt x="783335" y="6095"/>
                </a:lnTo>
                <a:lnTo>
                  <a:pt x="783335" y="0"/>
                </a:lnTo>
                <a:lnTo>
                  <a:pt x="792479" y="0"/>
                </a:lnTo>
                <a:lnTo>
                  <a:pt x="798575" y="0"/>
                </a:lnTo>
                <a:lnTo>
                  <a:pt x="798575" y="6095"/>
                </a:lnTo>
                <a:lnTo>
                  <a:pt x="807719" y="6095"/>
                </a:lnTo>
                <a:lnTo>
                  <a:pt x="813815" y="6095"/>
                </a:lnTo>
                <a:lnTo>
                  <a:pt x="813815" y="0"/>
                </a:lnTo>
                <a:lnTo>
                  <a:pt x="822959" y="0"/>
                </a:lnTo>
                <a:lnTo>
                  <a:pt x="829055" y="0"/>
                </a:lnTo>
                <a:lnTo>
                  <a:pt x="829055" y="6095"/>
                </a:lnTo>
                <a:lnTo>
                  <a:pt x="838199" y="6095"/>
                </a:lnTo>
                <a:lnTo>
                  <a:pt x="844295" y="6095"/>
                </a:lnTo>
                <a:lnTo>
                  <a:pt x="844295" y="0"/>
                </a:lnTo>
                <a:lnTo>
                  <a:pt x="853439" y="0"/>
                </a:lnTo>
                <a:lnTo>
                  <a:pt x="859535" y="0"/>
                </a:lnTo>
                <a:lnTo>
                  <a:pt x="859535" y="6095"/>
                </a:lnTo>
                <a:lnTo>
                  <a:pt x="868679" y="6095"/>
                </a:lnTo>
                <a:lnTo>
                  <a:pt x="874775" y="6095"/>
                </a:lnTo>
                <a:lnTo>
                  <a:pt x="874775" y="0"/>
                </a:lnTo>
                <a:lnTo>
                  <a:pt x="883919" y="0"/>
                </a:lnTo>
                <a:lnTo>
                  <a:pt x="890015" y="0"/>
                </a:lnTo>
                <a:lnTo>
                  <a:pt x="890015" y="6095"/>
                </a:lnTo>
                <a:lnTo>
                  <a:pt x="899159" y="6095"/>
                </a:lnTo>
                <a:lnTo>
                  <a:pt x="905255" y="6095"/>
                </a:lnTo>
                <a:lnTo>
                  <a:pt x="905255" y="0"/>
                </a:lnTo>
                <a:lnTo>
                  <a:pt x="914399" y="0"/>
                </a:lnTo>
                <a:lnTo>
                  <a:pt x="920495" y="0"/>
                </a:lnTo>
                <a:lnTo>
                  <a:pt x="920495" y="6095"/>
                </a:lnTo>
                <a:lnTo>
                  <a:pt x="929639" y="6095"/>
                </a:lnTo>
                <a:lnTo>
                  <a:pt x="935735" y="6095"/>
                </a:lnTo>
                <a:lnTo>
                  <a:pt x="935735" y="0"/>
                </a:lnTo>
                <a:lnTo>
                  <a:pt x="944879" y="0"/>
                </a:lnTo>
                <a:lnTo>
                  <a:pt x="950975" y="0"/>
                </a:lnTo>
                <a:lnTo>
                  <a:pt x="954023" y="3047"/>
                </a:lnTo>
                <a:lnTo>
                  <a:pt x="960119" y="6095"/>
                </a:lnTo>
              </a:path>
              <a:path w="1396364" h="6350">
                <a:moveTo>
                  <a:pt x="960119" y="6095"/>
                </a:moveTo>
                <a:lnTo>
                  <a:pt x="963167" y="3047"/>
                </a:lnTo>
                <a:lnTo>
                  <a:pt x="966215" y="0"/>
                </a:lnTo>
                <a:lnTo>
                  <a:pt x="975359" y="0"/>
                </a:lnTo>
                <a:lnTo>
                  <a:pt x="981455" y="0"/>
                </a:lnTo>
                <a:lnTo>
                  <a:pt x="981455" y="6095"/>
                </a:lnTo>
                <a:lnTo>
                  <a:pt x="990599" y="6095"/>
                </a:lnTo>
                <a:lnTo>
                  <a:pt x="996695" y="6095"/>
                </a:lnTo>
                <a:lnTo>
                  <a:pt x="996695" y="0"/>
                </a:lnTo>
                <a:lnTo>
                  <a:pt x="1005839" y="0"/>
                </a:lnTo>
                <a:lnTo>
                  <a:pt x="1011935" y="0"/>
                </a:lnTo>
                <a:lnTo>
                  <a:pt x="1011935" y="6095"/>
                </a:lnTo>
                <a:lnTo>
                  <a:pt x="1021079" y="6095"/>
                </a:lnTo>
                <a:lnTo>
                  <a:pt x="1027175" y="6095"/>
                </a:lnTo>
                <a:lnTo>
                  <a:pt x="1027175" y="0"/>
                </a:lnTo>
                <a:lnTo>
                  <a:pt x="1036319" y="0"/>
                </a:lnTo>
                <a:lnTo>
                  <a:pt x="1042415" y="0"/>
                </a:lnTo>
                <a:lnTo>
                  <a:pt x="1042415" y="6095"/>
                </a:lnTo>
                <a:lnTo>
                  <a:pt x="1051559" y="6095"/>
                </a:lnTo>
                <a:lnTo>
                  <a:pt x="1057655" y="6095"/>
                </a:lnTo>
                <a:lnTo>
                  <a:pt x="1057655" y="0"/>
                </a:lnTo>
                <a:lnTo>
                  <a:pt x="1066799" y="0"/>
                </a:lnTo>
                <a:lnTo>
                  <a:pt x="1072895" y="0"/>
                </a:lnTo>
                <a:lnTo>
                  <a:pt x="1072895" y="6095"/>
                </a:lnTo>
                <a:lnTo>
                  <a:pt x="1082039" y="6095"/>
                </a:lnTo>
                <a:lnTo>
                  <a:pt x="1088135" y="6095"/>
                </a:lnTo>
                <a:lnTo>
                  <a:pt x="1088135" y="0"/>
                </a:lnTo>
                <a:lnTo>
                  <a:pt x="1097279" y="0"/>
                </a:lnTo>
                <a:lnTo>
                  <a:pt x="1103375" y="0"/>
                </a:lnTo>
                <a:lnTo>
                  <a:pt x="1103375" y="6095"/>
                </a:lnTo>
                <a:lnTo>
                  <a:pt x="1112519" y="6095"/>
                </a:lnTo>
                <a:lnTo>
                  <a:pt x="1118615" y="6095"/>
                </a:lnTo>
                <a:lnTo>
                  <a:pt x="1118615" y="0"/>
                </a:lnTo>
                <a:lnTo>
                  <a:pt x="1127759" y="0"/>
                </a:lnTo>
                <a:lnTo>
                  <a:pt x="1133855" y="0"/>
                </a:lnTo>
                <a:lnTo>
                  <a:pt x="1133855" y="6095"/>
                </a:lnTo>
                <a:lnTo>
                  <a:pt x="1142999" y="6095"/>
                </a:lnTo>
                <a:lnTo>
                  <a:pt x="1149095" y="6095"/>
                </a:lnTo>
                <a:lnTo>
                  <a:pt x="1149095" y="0"/>
                </a:lnTo>
                <a:lnTo>
                  <a:pt x="1158239" y="0"/>
                </a:lnTo>
                <a:lnTo>
                  <a:pt x="1164335" y="0"/>
                </a:lnTo>
                <a:lnTo>
                  <a:pt x="1164335" y="6095"/>
                </a:lnTo>
                <a:lnTo>
                  <a:pt x="1173479" y="6095"/>
                </a:lnTo>
                <a:lnTo>
                  <a:pt x="1179575" y="6095"/>
                </a:lnTo>
                <a:lnTo>
                  <a:pt x="1179575" y="0"/>
                </a:lnTo>
                <a:lnTo>
                  <a:pt x="1188719" y="0"/>
                </a:lnTo>
                <a:lnTo>
                  <a:pt x="1194815" y="0"/>
                </a:lnTo>
                <a:lnTo>
                  <a:pt x="1194815" y="6095"/>
                </a:lnTo>
                <a:lnTo>
                  <a:pt x="1203959" y="6095"/>
                </a:lnTo>
                <a:lnTo>
                  <a:pt x="1210055" y="6095"/>
                </a:lnTo>
                <a:lnTo>
                  <a:pt x="1210055" y="0"/>
                </a:lnTo>
                <a:lnTo>
                  <a:pt x="1219199" y="0"/>
                </a:lnTo>
                <a:lnTo>
                  <a:pt x="1225295" y="0"/>
                </a:lnTo>
                <a:lnTo>
                  <a:pt x="1225295" y="6095"/>
                </a:lnTo>
                <a:lnTo>
                  <a:pt x="1234439" y="6095"/>
                </a:lnTo>
                <a:lnTo>
                  <a:pt x="1240535" y="6095"/>
                </a:lnTo>
                <a:lnTo>
                  <a:pt x="1240535" y="0"/>
                </a:lnTo>
                <a:lnTo>
                  <a:pt x="1249679" y="0"/>
                </a:lnTo>
                <a:lnTo>
                  <a:pt x="1255775" y="0"/>
                </a:lnTo>
                <a:lnTo>
                  <a:pt x="1255775" y="6095"/>
                </a:lnTo>
                <a:lnTo>
                  <a:pt x="1264919" y="6095"/>
                </a:lnTo>
                <a:lnTo>
                  <a:pt x="1271015" y="6095"/>
                </a:lnTo>
                <a:lnTo>
                  <a:pt x="1271015" y="0"/>
                </a:lnTo>
                <a:lnTo>
                  <a:pt x="1280159" y="0"/>
                </a:lnTo>
                <a:lnTo>
                  <a:pt x="1286255" y="0"/>
                </a:lnTo>
                <a:lnTo>
                  <a:pt x="1286255" y="6095"/>
                </a:lnTo>
                <a:lnTo>
                  <a:pt x="1295399" y="6095"/>
                </a:lnTo>
                <a:lnTo>
                  <a:pt x="1301495" y="6095"/>
                </a:lnTo>
                <a:lnTo>
                  <a:pt x="1301495" y="0"/>
                </a:lnTo>
                <a:lnTo>
                  <a:pt x="1310639" y="0"/>
                </a:lnTo>
                <a:lnTo>
                  <a:pt x="1316735" y="0"/>
                </a:lnTo>
                <a:lnTo>
                  <a:pt x="1316735" y="6095"/>
                </a:lnTo>
                <a:lnTo>
                  <a:pt x="1325879" y="6095"/>
                </a:lnTo>
                <a:lnTo>
                  <a:pt x="1331975" y="6095"/>
                </a:lnTo>
                <a:lnTo>
                  <a:pt x="1331975" y="0"/>
                </a:lnTo>
                <a:lnTo>
                  <a:pt x="1341119" y="0"/>
                </a:lnTo>
                <a:lnTo>
                  <a:pt x="1347215" y="0"/>
                </a:lnTo>
                <a:lnTo>
                  <a:pt x="1347215" y="6095"/>
                </a:lnTo>
                <a:lnTo>
                  <a:pt x="1356359" y="6095"/>
                </a:lnTo>
                <a:lnTo>
                  <a:pt x="1362455" y="6095"/>
                </a:lnTo>
                <a:lnTo>
                  <a:pt x="1362455" y="0"/>
                </a:lnTo>
                <a:lnTo>
                  <a:pt x="1371599" y="0"/>
                </a:lnTo>
                <a:lnTo>
                  <a:pt x="1377695" y="0"/>
                </a:lnTo>
                <a:lnTo>
                  <a:pt x="1380743" y="3047"/>
                </a:lnTo>
                <a:lnTo>
                  <a:pt x="1386839" y="6095"/>
                </a:lnTo>
                <a:lnTo>
                  <a:pt x="1392935" y="6095"/>
                </a:lnTo>
                <a:lnTo>
                  <a:pt x="1392935" y="3047"/>
                </a:lnTo>
                <a:lnTo>
                  <a:pt x="1395983" y="3047"/>
                </a:lnTo>
              </a:path>
            </a:pathLst>
          </a:custGeom>
          <a:ln w="3175">
            <a:solidFill>
              <a:srgbClr val="000000"/>
            </a:solidFill>
          </a:ln>
        </p:spPr>
        <p:txBody>
          <a:bodyPr wrap="square" lIns="0" tIns="0" rIns="0" bIns="0" rtlCol="0"/>
          <a:lstStyle/>
          <a:p/>
        </p:txBody>
      </p:sp>
      <p:grpSp>
        <p:nvGrpSpPr>
          <p:cNvPr id="17" name="object 17"/>
          <p:cNvGrpSpPr/>
          <p:nvPr/>
        </p:nvGrpSpPr>
        <p:grpSpPr>
          <a:xfrm>
            <a:off x="568958" y="5250814"/>
            <a:ext cx="2952750" cy="4098290"/>
            <a:chOff x="568958" y="5250814"/>
            <a:chExt cx="2952750" cy="4098290"/>
          </a:xfrm>
        </p:grpSpPr>
        <p:pic>
          <p:nvPicPr>
            <p:cNvPr id="18" name="object 18"/>
            <p:cNvPicPr/>
            <p:nvPr/>
          </p:nvPicPr>
          <p:blipFill>
            <a:blip r:embed="rId8" cstate="print"/>
            <a:stretch>
              <a:fillRect/>
            </a:stretch>
          </p:blipFill>
          <p:spPr>
            <a:xfrm>
              <a:off x="568958" y="5250814"/>
              <a:ext cx="2952742" cy="4098290"/>
            </a:xfrm>
            <a:prstGeom prst="rect">
              <a:avLst/>
            </a:prstGeom>
          </p:spPr>
        </p:pic>
        <p:sp>
          <p:nvSpPr>
            <p:cNvPr id="19" name="object 19"/>
            <p:cNvSpPr/>
            <p:nvPr/>
          </p:nvSpPr>
          <p:spPr>
            <a:xfrm>
              <a:off x="2373758" y="5498375"/>
              <a:ext cx="336550" cy="280670"/>
            </a:xfrm>
            <a:custGeom>
              <a:avLst/>
              <a:gdLst/>
              <a:ahLst/>
              <a:cxnLst/>
              <a:rect l="l" t="t" r="r" b="b"/>
              <a:pathLst>
                <a:path w="336550" h="280670">
                  <a:moveTo>
                    <a:pt x="180174" y="0"/>
                  </a:moveTo>
                  <a:lnTo>
                    <a:pt x="0" y="48585"/>
                  </a:lnTo>
                  <a:lnTo>
                    <a:pt x="48585" y="228758"/>
                  </a:lnTo>
                  <a:lnTo>
                    <a:pt x="81483" y="171569"/>
                  </a:lnTo>
                  <a:lnTo>
                    <a:pt x="270393" y="280235"/>
                  </a:lnTo>
                  <a:lnTo>
                    <a:pt x="336186" y="165855"/>
                  </a:lnTo>
                  <a:lnTo>
                    <a:pt x="147278" y="57189"/>
                  </a:lnTo>
                  <a:lnTo>
                    <a:pt x="180174" y="0"/>
                  </a:lnTo>
                  <a:close/>
                </a:path>
              </a:pathLst>
            </a:custGeom>
            <a:solidFill>
              <a:srgbClr val="ED7D31"/>
            </a:solidFill>
          </p:spPr>
          <p:txBody>
            <a:bodyPr wrap="square" lIns="0" tIns="0" rIns="0" bIns="0" rtlCol="0"/>
            <a:lstStyle/>
            <a:p/>
          </p:txBody>
        </p:sp>
        <p:sp>
          <p:nvSpPr>
            <p:cNvPr id="20" name="object 20"/>
            <p:cNvSpPr/>
            <p:nvPr/>
          </p:nvSpPr>
          <p:spPr>
            <a:xfrm>
              <a:off x="2373758" y="5498375"/>
              <a:ext cx="336550" cy="280670"/>
            </a:xfrm>
            <a:custGeom>
              <a:avLst/>
              <a:gdLst/>
              <a:ahLst/>
              <a:cxnLst/>
              <a:rect l="l" t="t" r="r" b="b"/>
              <a:pathLst>
                <a:path w="336550" h="280670">
                  <a:moveTo>
                    <a:pt x="0" y="48585"/>
                  </a:moveTo>
                  <a:lnTo>
                    <a:pt x="180174" y="0"/>
                  </a:lnTo>
                  <a:lnTo>
                    <a:pt x="147276" y="57189"/>
                  </a:lnTo>
                  <a:lnTo>
                    <a:pt x="336186" y="165856"/>
                  </a:lnTo>
                  <a:lnTo>
                    <a:pt x="270391" y="280235"/>
                  </a:lnTo>
                  <a:lnTo>
                    <a:pt x="81482" y="171569"/>
                  </a:lnTo>
                  <a:lnTo>
                    <a:pt x="48585" y="228758"/>
                  </a:lnTo>
                  <a:lnTo>
                    <a:pt x="0" y="48585"/>
                  </a:lnTo>
                  <a:close/>
                </a:path>
              </a:pathLst>
            </a:custGeom>
            <a:ln w="12699">
              <a:solidFill>
                <a:srgbClr val="2F528F"/>
              </a:solidFill>
            </a:ln>
          </p:spPr>
          <p:txBody>
            <a:bodyPr wrap="square" lIns="0" tIns="0" rIns="0" bIns="0" rtlCol="0"/>
            <a:lstStyle/>
            <a:p/>
          </p:txBody>
        </p:sp>
        <p:pic>
          <p:nvPicPr>
            <p:cNvPr id="21" name="object 21"/>
            <p:cNvPicPr/>
            <p:nvPr/>
          </p:nvPicPr>
          <p:blipFill>
            <a:blip r:embed="rId9" cstate="print"/>
            <a:stretch>
              <a:fillRect/>
            </a:stretch>
          </p:blipFill>
          <p:spPr>
            <a:xfrm>
              <a:off x="2911665" y="5829428"/>
              <a:ext cx="106396" cy="108065"/>
            </a:xfrm>
            <a:prstGeom prst="rect">
              <a:avLst/>
            </a:prstGeom>
          </p:spPr>
        </p:pic>
      </p:grpSp>
      <p:sp>
        <p:nvSpPr>
          <p:cNvPr id="22" name="object 22"/>
          <p:cNvSpPr txBox="1"/>
          <p:nvPr/>
        </p:nvSpPr>
        <p:spPr>
          <a:xfrm>
            <a:off x="2821432" y="5605331"/>
            <a:ext cx="705485" cy="183515"/>
          </a:xfrm>
          <a:prstGeom prst="rect">
            <a:avLst/>
          </a:prstGeom>
        </p:spPr>
        <p:txBody>
          <a:bodyPr wrap="square" lIns="0" tIns="17145" rIns="0" bIns="0" rtlCol="0" vert="horz">
            <a:spAutoFit/>
          </a:bodyPr>
          <a:lstStyle/>
          <a:p>
            <a:pPr marL="12700">
              <a:lnSpc>
                <a:spcPct val="100000"/>
              </a:lnSpc>
              <a:spcBef>
                <a:spcPts val="135"/>
              </a:spcBef>
            </a:pPr>
            <a:r>
              <a:rPr dirty="0" sz="1000" spc="75" b="1">
                <a:latin typeface="游ゴシック"/>
                <a:cs typeface="游ゴシック"/>
              </a:rPr>
              <a:t>長瀬</a:t>
            </a:r>
            <a:r>
              <a:rPr dirty="0" sz="1000" spc="55" b="1">
                <a:latin typeface="游ゴシック"/>
                <a:cs typeface="游ゴシック"/>
              </a:rPr>
              <a:t>バ</a:t>
            </a:r>
            <a:r>
              <a:rPr dirty="0" sz="1000" spc="75" b="1">
                <a:latin typeface="游ゴシック"/>
                <a:cs typeface="游ゴシック"/>
              </a:rPr>
              <a:t>ス</a:t>
            </a:r>
            <a:r>
              <a:rPr dirty="0" sz="1000" spc="55" b="1">
                <a:latin typeface="游ゴシック"/>
                <a:cs typeface="游ゴシック"/>
              </a:rPr>
              <a:t>停</a:t>
            </a:r>
            <a:endParaRPr sz="1000">
              <a:latin typeface="游ゴシック"/>
              <a:cs typeface="游ゴシック"/>
            </a:endParaRPr>
          </a:p>
        </p:txBody>
      </p:sp>
      <p:sp>
        <p:nvSpPr>
          <p:cNvPr id="24" name="object 24"/>
          <p:cNvSpPr txBox="1">
            <a:spLocks noGrp="1"/>
          </p:cNvSpPr>
          <p:nvPr>
            <p:ph type="sldNum" idx="7" sz="quarter"/>
          </p:nvPr>
        </p:nvSpPr>
        <p:spPr>
          <a:prstGeom prst="rect"/>
        </p:spPr>
        <p:txBody>
          <a:bodyPr wrap="square" lIns="0" tIns="0" rIns="0" bIns="0" rtlCol="0" vert="horz">
            <a:spAutoFit/>
          </a:bodyPr>
          <a:lstStyle/>
          <a:p>
            <a:pPr marL="38100">
              <a:lnSpc>
                <a:spcPts val="1240"/>
              </a:lnSpc>
            </a:pPr>
            <a:fld id="{81D60167-4931-47E6-BA6A-407CBD079E47}" type="slidenum">
              <a:rPr dirty="0"/>
              <a:t>5</a:t>
            </a:fld>
          </a:p>
        </p:txBody>
      </p:sp>
      <p:sp>
        <p:nvSpPr>
          <p:cNvPr id="23" name="object 23"/>
          <p:cNvSpPr txBox="1"/>
          <p:nvPr/>
        </p:nvSpPr>
        <p:spPr>
          <a:xfrm>
            <a:off x="1987855" y="9081599"/>
            <a:ext cx="1529715" cy="267335"/>
          </a:xfrm>
          <a:prstGeom prst="rect">
            <a:avLst/>
          </a:prstGeom>
          <a:solidFill>
            <a:srgbClr val="FFFFFF"/>
          </a:solidFill>
          <a:ln w="6350">
            <a:solidFill>
              <a:srgbClr val="000000"/>
            </a:solidFill>
          </a:ln>
        </p:spPr>
        <p:txBody>
          <a:bodyPr wrap="square" lIns="0" tIns="38735" rIns="0" bIns="0" rtlCol="0" vert="horz">
            <a:spAutoFit/>
          </a:bodyPr>
          <a:lstStyle/>
          <a:p>
            <a:pPr marL="93345">
              <a:lnSpc>
                <a:spcPct val="100000"/>
              </a:lnSpc>
              <a:spcBef>
                <a:spcPts val="305"/>
              </a:spcBef>
            </a:pPr>
            <a:r>
              <a:rPr dirty="0" sz="1050" spc="5">
                <a:latin typeface="Arial Unicode MS"/>
                <a:cs typeface="Arial Unicode MS"/>
              </a:rPr>
              <a:t>西岡と相</a:t>
            </a:r>
            <a:r>
              <a:rPr dirty="0" sz="1050" spc="-20">
                <a:latin typeface="Arial Unicode MS"/>
                <a:cs typeface="Arial Unicode MS"/>
              </a:rPr>
              <a:t>原</a:t>
            </a:r>
            <a:r>
              <a:rPr dirty="0" sz="1050" spc="5">
                <a:latin typeface="Arial Unicode MS"/>
                <a:cs typeface="Arial Unicode MS"/>
              </a:rPr>
              <a:t>の図に</a:t>
            </a:r>
            <a:r>
              <a:rPr dirty="0" sz="1050" spc="-20">
                <a:latin typeface="Arial Unicode MS"/>
                <a:cs typeface="Arial Unicode MS"/>
              </a:rPr>
              <a:t>追記</a:t>
            </a:r>
            <a:endParaRPr sz="1050">
              <a:latin typeface="Arial Unicode MS"/>
              <a:cs typeface="Arial Unicode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6212" y="401827"/>
            <a:ext cx="3225800" cy="711200"/>
          </a:xfrm>
          <a:prstGeom prst="rect">
            <a:avLst/>
          </a:prstGeom>
        </p:spPr>
        <p:txBody>
          <a:bodyPr wrap="square" lIns="0" tIns="58419" rIns="0" bIns="0" rtlCol="0" vert="horz">
            <a:spAutoFit/>
          </a:bodyPr>
          <a:lstStyle/>
          <a:p>
            <a:pPr marL="12700">
              <a:lnSpc>
                <a:spcPct val="100000"/>
              </a:lnSpc>
              <a:spcBef>
                <a:spcPts val="459"/>
              </a:spcBef>
              <a:tabLst>
                <a:tab pos="316865" algn="l"/>
              </a:tabLst>
            </a:pPr>
            <a:r>
              <a:rPr dirty="0" sz="1200">
                <a:latin typeface="Arial Unicode MS"/>
                <a:cs typeface="Arial Unicode MS"/>
              </a:rPr>
              <a:t>７	講演内容のまとめと課題</a:t>
            </a:r>
            <a:endParaRPr sz="1200">
              <a:latin typeface="Arial Unicode MS"/>
              <a:cs typeface="Arial Unicode MS"/>
            </a:endParaRPr>
          </a:p>
          <a:p>
            <a:pPr marL="12700">
              <a:lnSpc>
                <a:spcPct val="100000"/>
              </a:lnSpc>
              <a:spcBef>
                <a:spcPts val="360"/>
              </a:spcBef>
            </a:pPr>
            <a:r>
              <a:rPr dirty="0" sz="1200">
                <a:latin typeface="Arial Unicode MS"/>
                <a:cs typeface="Arial Unicode MS"/>
              </a:rPr>
              <a:t>・過去８年間の気象災害を振り返ってみると，</a:t>
            </a:r>
            <a:endParaRPr sz="1200">
              <a:latin typeface="Arial Unicode MS"/>
              <a:cs typeface="Arial Unicode MS"/>
            </a:endParaRPr>
          </a:p>
          <a:p>
            <a:pPr marL="164465">
              <a:lnSpc>
                <a:spcPct val="100000"/>
              </a:lnSpc>
              <a:spcBef>
                <a:spcPts val="360"/>
              </a:spcBef>
            </a:pPr>
            <a:r>
              <a:rPr dirty="0" sz="1200" spc="10">
                <a:latin typeface="Arial Unicode MS"/>
                <a:cs typeface="Arial Unicode MS"/>
              </a:rPr>
              <a:t>→</a:t>
            </a:r>
            <a:r>
              <a:rPr dirty="0" sz="1200" spc="15">
                <a:latin typeface="Arial Unicode MS"/>
                <a:cs typeface="Arial Unicode MS"/>
              </a:rPr>
              <a:t>平塚は県内でも災害は少ないほうである</a:t>
            </a:r>
            <a:endParaRPr sz="1200">
              <a:latin typeface="Arial Unicode MS"/>
              <a:cs typeface="Arial Unicode MS"/>
            </a:endParaRPr>
          </a:p>
        </p:txBody>
      </p:sp>
      <p:sp>
        <p:nvSpPr>
          <p:cNvPr id="3" name="object 3"/>
          <p:cNvSpPr txBox="1"/>
          <p:nvPr/>
        </p:nvSpPr>
        <p:spPr>
          <a:xfrm>
            <a:off x="426212" y="1087627"/>
            <a:ext cx="6791959" cy="2768600"/>
          </a:xfrm>
          <a:prstGeom prst="rect">
            <a:avLst/>
          </a:prstGeom>
        </p:spPr>
        <p:txBody>
          <a:bodyPr wrap="square" lIns="0" tIns="58419" rIns="0" bIns="0" rtlCol="0" vert="horz">
            <a:spAutoFit/>
          </a:bodyPr>
          <a:lstStyle/>
          <a:p>
            <a:pPr marL="164465">
              <a:lnSpc>
                <a:spcPct val="100000"/>
              </a:lnSpc>
              <a:spcBef>
                <a:spcPts val="459"/>
              </a:spcBef>
              <a:tabLst>
                <a:tab pos="3974465" algn="l"/>
              </a:tabLst>
            </a:pPr>
            <a:r>
              <a:rPr dirty="0" sz="1200" spc="340">
                <a:latin typeface="Arial Unicode MS"/>
                <a:cs typeface="Arial Unicode MS"/>
              </a:rPr>
              <a:t>→</a:t>
            </a:r>
            <a:r>
              <a:rPr dirty="0" sz="1200">
                <a:latin typeface="Arial Unicode MS"/>
                <a:cs typeface="Arial Unicode MS"/>
              </a:rPr>
              <a:t>台風の発生場所が平時より高緯度で発生している	…温暖化により海水温上昇している？</a:t>
            </a:r>
            <a:endParaRPr sz="1200">
              <a:latin typeface="Arial Unicode MS"/>
              <a:cs typeface="Arial Unicode MS"/>
            </a:endParaRPr>
          </a:p>
          <a:p>
            <a:pPr marL="164465">
              <a:lnSpc>
                <a:spcPct val="100000"/>
              </a:lnSpc>
              <a:spcBef>
                <a:spcPts val="360"/>
              </a:spcBef>
            </a:pPr>
            <a:r>
              <a:rPr dirty="0" sz="1200" spc="140">
                <a:latin typeface="Arial Unicode MS"/>
                <a:cs typeface="Arial Unicode MS"/>
              </a:rPr>
              <a:t>→</a:t>
            </a:r>
            <a:r>
              <a:rPr dirty="0" sz="1200" spc="220">
                <a:latin typeface="Arial Unicode MS"/>
                <a:cs typeface="Arial Unicode MS"/>
              </a:rPr>
              <a:t>梅</a:t>
            </a:r>
            <a:r>
              <a:rPr dirty="0" sz="1200">
                <a:latin typeface="Arial Unicode MS"/>
                <a:cs typeface="Arial Unicode MS"/>
              </a:rPr>
              <a:t>雨</a:t>
            </a:r>
            <a:r>
              <a:rPr dirty="0" sz="1200" spc="20">
                <a:latin typeface="Arial Unicode MS"/>
                <a:cs typeface="Arial Unicode MS"/>
              </a:rPr>
              <a:t>末</a:t>
            </a:r>
            <a:r>
              <a:rPr dirty="0" sz="1200">
                <a:latin typeface="Arial Unicode MS"/>
                <a:cs typeface="Arial Unicode MS"/>
              </a:rPr>
              <a:t>期</a:t>
            </a:r>
            <a:r>
              <a:rPr dirty="0" sz="1200" spc="20">
                <a:latin typeface="Arial Unicode MS"/>
                <a:cs typeface="Arial Unicode MS"/>
              </a:rPr>
              <a:t>の</a:t>
            </a:r>
            <a:r>
              <a:rPr dirty="0" sz="1200">
                <a:latin typeface="Arial Unicode MS"/>
                <a:cs typeface="Arial Unicode MS"/>
              </a:rPr>
              <a:t>停</a:t>
            </a:r>
            <a:r>
              <a:rPr dirty="0" sz="1200" spc="20">
                <a:latin typeface="Arial Unicode MS"/>
                <a:cs typeface="Arial Unicode MS"/>
              </a:rPr>
              <a:t>滞</a:t>
            </a:r>
            <a:r>
              <a:rPr dirty="0" sz="1200">
                <a:latin typeface="Arial Unicode MS"/>
                <a:cs typeface="Arial Unicode MS"/>
              </a:rPr>
              <a:t>前</a:t>
            </a:r>
            <a:r>
              <a:rPr dirty="0" sz="1200" spc="20">
                <a:latin typeface="Arial Unicode MS"/>
                <a:cs typeface="Arial Unicode MS"/>
              </a:rPr>
              <a:t>線</a:t>
            </a:r>
            <a:r>
              <a:rPr dirty="0" sz="1200">
                <a:latin typeface="Arial Unicode MS"/>
                <a:cs typeface="Arial Unicode MS"/>
              </a:rPr>
              <a:t>で</a:t>
            </a:r>
            <a:r>
              <a:rPr dirty="0" sz="1200" spc="20">
                <a:latin typeface="Arial Unicode MS"/>
                <a:cs typeface="Arial Unicode MS"/>
              </a:rPr>
              <a:t>，</a:t>
            </a:r>
            <a:r>
              <a:rPr dirty="0" sz="1200">
                <a:latin typeface="Arial Unicode MS"/>
                <a:cs typeface="Arial Unicode MS"/>
              </a:rPr>
              <a:t>線</a:t>
            </a:r>
            <a:r>
              <a:rPr dirty="0" sz="1200" spc="20">
                <a:latin typeface="Arial Unicode MS"/>
                <a:cs typeface="Arial Unicode MS"/>
              </a:rPr>
              <a:t>状</a:t>
            </a:r>
            <a:r>
              <a:rPr dirty="0" sz="1200">
                <a:latin typeface="Arial Unicode MS"/>
                <a:cs typeface="Arial Unicode MS"/>
              </a:rPr>
              <a:t>降</a:t>
            </a:r>
            <a:r>
              <a:rPr dirty="0" sz="1200" spc="20">
                <a:latin typeface="Arial Unicode MS"/>
                <a:cs typeface="Arial Unicode MS"/>
              </a:rPr>
              <a:t>水</a:t>
            </a:r>
            <a:r>
              <a:rPr dirty="0" sz="1200">
                <a:latin typeface="Arial Unicode MS"/>
                <a:cs typeface="Arial Unicode MS"/>
              </a:rPr>
              <a:t>帯</a:t>
            </a:r>
            <a:r>
              <a:rPr dirty="0" sz="1200" spc="20">
                <a:latin typeface="Arial Unicode MS"/>
                <a:cs typeface="Arial Unicode MS"/>
              </a:rPr>
              <a:t>が発</a:t>
            </a:r>
            <a:r>
              <a:rPr dirty="0" sz="1200">
                <a:latin typeface="Arial Unicode MS"/>
                <a:cs typeface="Arial Unicode MS"/>
              </a:rPr>
              <a:t>生し</a:t>
            </a:r>
            <a:r>
              <a:rPr dirty="0" sz="1200" spc="20">
                <a:latin typeface="Arial Unicode MS"/>
                <a:cs typeface="Arial Unicode MS"/>
              </a:rPr>
              <a:t>，</a:t>
            </a:r>
            <a:r>
              <a:rPr dirty="0" sz="1200">
                <a:latin typeface="Arial Unicode MS"/>
                <a:cs typeface="Arial Unicode MS"/>
              </a:rPr>
              <a:t>極</a:t>
            </a:r>
            <a:r>
              <a:rPr dirty="0" sz="1200" spc="20">
                <a:latin typeface="Arial Unicode MS"/>
                <a:cs typeface="Arial Unicode MS"/>
              </a:rPr>
              <a:t>端</a:t>
            </a:r>
            <a:r>
              <a:rPr dirty="0" sz="1200">
                <a:latin typeface="Arial Unicode MS"/>
                <a:cs typeface="Arial Unicode MS"/>
              </a:rPr>
              <a:t>降</a:t>
            </a:r>
            <a:r>
              <a:rPr dirty="0" sz="1200" spc="20">
                <a:latin typeface="Arial Unicode MS"/>
                <a:cs typeface="Arial Unicode MS"/>
              </a:rPr>
              <a:t>雨</a:t>
            </a:r>
            <a:r>
              <a:rPr dirty="0" sz="1200">
                <a:latin typeface="Arial Unicode MS"/>
                <a:cs typeface="Arial Unicode MS"/>
              </a:rPr>
              <a:t>が</a:t>
            </a:r>
            <a:r>
              <a:rPr dirty="0" sz="1200" spc="20">
                <a:latin typeface="Arial Unicode MS"/>
                <a:cs typeface="Arial Unicode MS"/>
              </a:rPr>
              <a:t>増</a:t>
            </a:r>
            <a:r>
              <a:rPr dirty="0" sz="1200">
                <a:latin typeface="Arial Unicode MS"/>
                <a:cs typeface="Arial Unicode MS"/>
              </a:rPr>
              <a:t>加</a:t>
            </a:r>
            <a:r>
              <a:rPr dirty="0" sz="1200" spc="20">
                <a:latin typeface="Arial Unicode MS"/>
                <a:cs typeface="Arial Unicode MS"/>
              </a:rPr>
              <a:t>し</a:t>
            </a:r>
            <a:r>
              <a:rPr dirty="0" sz="1200">
                <a:latin typeface="Arial Unicode MS"/>
                <a:cs typeface="Arial Unicode MS"/>
              </a:rPr>
              <a:t>河</a:t>
            </a:r>
            <a:r>
              <a:rPr dirty="0" sz="1200" spc="20">
                <a:latin typeface="Arial Unicode MS"/>
                <a:cs typeface="Arial Unicode MS"/>
              </a:rPr>
              <a:t>川</a:t>
            </a:r>
            <a:r>
              <a:rPr dirty="0" sz="1200">
                <a:latin typeface="Arial Unicode MS"/>
                <a:cs typeface="Arial Unicode MS"/>
              </a:rPr>
              <a:t>の</a:t>
            </a:r>
            <a:r>
              <a:rPr dirty="0" sz="1200" spc="20">
                <a:latin typeface="Arial Unicode MS"/>
                <a:cs typeface="Arial Unicode MS"/>
              </a:rPr>
              <a:t>流</a:t>
            </a:r>
            <a:r>
              <a:rPr dirty="0" sz="1200">
                <a:latin typeface="Arial Unicode MS"/>
                <a:cs typeface="Arial Unicode MS"/>
              </a:rPr>
              <a:t>量</a:t>
            </a:r>
            <a:r>
              <a:rPr dirty="0" sz="1200" spc="20">
                <a:latin typeface="Arial Unicode MS"/>
                <a:cs typeface="Arial Unicode MS"/>
              </a:rPr>
              <a:t>が</a:t>
            </a:r>
            <a:r>
              <a:rPr dirty="0" sz="1200">
                <a:latin typeface="Arial Unicode MS"/>
                <a:cs typeface="Arial Unicode MS"/>
              </a:rPr>
              <a:t>増</a:t>
            </a:r>
            <a:r>
              <a:rPr dirty="0" sz="1200" spc="20">
                <a:latin typeface="Arial Unicode MS"/>
                <a:cs typeface="Arial Unicode MS"/>
              </a:rPr>
              <a:t>加し</a:t>
            </a:r>
            <a:r>
              <a:rPr dirty="0" sz="1200">
                <a:latin typeface="Arial Unicode MS"/>
                <a:cs typeface="Arial Unicode MS"/>
              </a:rPr>
              <a:t>ている。</a:t>
            </a:r>
            <a:endParaRPr sz="1200">
              <a:latin typeface="Arial Unicode MS"/>
              <a:cs typeface="Arial Unicode MS"/>
            </a:endParaRPr>
          </a:p>
          <a:p>
            <a:pPr marL="4419600">
              <a:lnSpc>
                <a:spcPct val="100000"/>
              </a:lnSpc>
              <a:spcBef>
                <a:spcPts val="360"/>
              </a:spcBef>
            </a:pPr>
            <a:r>
              <a:rPr dirty="0" sz="1200">
                <a:latin typeface="Arial Unicode MS"/>
                <a:cs typeface="Arial Unicode MS"/>
              </a:rPr>
              <a:t>…温暖化による水蒸気量の増加？</a:t>
            </a:r>
            <a:endParaRPr sz="1200">
              <a:latin typeface="Arial Unicode MS"/>
              <a:cs typeface="Arial Unicode MS"/>
            </a:endParaRPr>
          </a:p>
          <a:p>
            <a:pPr marL="164465">
              <a:lnSpc>
                <a:spcPct val="100000"/>
              </a:lnSpc>
              <a:spcBef>
                <a:spcPts val="360"/>
              </a:spcBef>
            </a:pPr>
            <a:r>
              <a:rPr dirty="0" sz="1200">
                <a:latin typeface="Arial Unicode MS"/>
                <a:cs typeface="Arial Unicode MS"/>
              </a:rPr>
              <a:t>（※気象庁</a:t>
            </a:r>
            <a:r>
              <a:rPr dirty="0" sz="1200" spc="-50">
                <a:latin typeface="Arial Unicode MS"/>
                <a:cs typeface="Arial Unicode MS"/>
              </a:rPr>
              <a:t> </a:t>
            </a:r>
            <a:r>
              <a:rPr dirty="0" sz="1200" spc="120">
                <a:latin typeface="Arial Unicode MS"/>
                <a:cs typeface="Arial Unicode MS"/>
              </a:rPr>
              <a:t>2021</a:t>
            </a:r>
            <a:r>
              <a:rPr dirty="0" sz="1200">
                <a:latin typeface="Arial Unicode MS"/>
                <a:cs typeface="Arial Unicode MS"/>
              </a:rPr>
              <a:t>「気象業務はいま，守り</a:t>
            </a:r>
            <a:r>
              <a:rPr dirty="0" sz="1200" spc="-25">
                <a:latin typeface="Arial Unicode MS"/>
                <a:cs typeface="Arial Unicode MS"/>
              </a:rPr>
              <a:t>ま</a:t>
            </a:r>
            <a:r>
              <a:rPr dirty="0" sz="1200">
                <a:latin typeface="Arial Unicode MS"/>
                <a:cs typeface="Arial Unicode MS"/>
              </a:rPr>
              <a:t>す．人と自然とこの地球」を読んでみて）</a:t>
            </a:r>
            <a:endParaRPr sz="1200">
              <a:latin typeface="Arial Unicode MS"/>
              <a:cs typeface="Arial Unicode MS"/>
            </a:endParaRPr>
          </a:p>
          <a:p>
            <a:pPr marL="12700">
              <a:lnSpc>
                <a:spcPct val="100000"/>
              </a:lnSpc>
              <a:spcBef>
                <a:spcPts val="360"/>
              </a:spcBef>
            </a:pPr>
            <a:r>
              <a:rPr dirty="0" sz="1200">
                <a:latin typeface="Arial Unicode MS"/>
                <a:cs typeface="Arial Unicode MS"/>
              </a:rPr>
              <a:t>・令和３年</a:t>
            </a:r>
            <a:r>
              <a:rPr dirty="0" sz="1200" spc="95">
                <a:latin typeface="Arial Unicode MS"/>
                <a:cs typeface="Arial Unicode MS"/>
              </a:rPr>
              <a:t>（2021</a:t>
            </a:r>
            <a:r>
              <a:rPr dirty="0" sz="1200" spc="-65">
                <a:latin typeface="Arial Unicode MS"/>
                <a:cs typeface="Arial Unicode MS"/>
              </a:rPr>
              <a:t> </a:t>
            </a:r>
            <a:r>
              <a:rPr dirty="0" sz="1200">
                <a:latin typeface="Arial Unicode MS"/>
                <a:cs typeface="Arial Unicode MS"/>
              </a:rPr>
              <a:t>年）の</a:t>
            </a:r>
            <a:r>
              <a:rPr dirty="0" sz="1200" spc="-65">
                <a:latin typeface="Arial Unicode MS"/>
                <a:cs typeface="Arial Unicode MS"/>
              </a:rPr>
              <a:t> </a:t>
            </a:r>
            <a:r>
              <a:rPr dirty="0" sz="1200" spc="114">
                <a:latin typeface="Arial Unicode MS"/>
                <a:cs typeface="Arial Unicode MS"/>
              </a:rPr>
              <a:t>7</a:t>
            </a:r>
            <a:r>
              <a:rPr dirty="0" sz="1200" spc="-60">
                <a:latin typeface="Arial Unicode MS"/>
                <a:cs typeface="Arial Unicode MS"/>
              </a:rPr>
              <a:t> </a:t>
            </a:r>
            <a:r>
              <a:rPr dirty="0" sz="1200">
                <a:latin typeface="Arial Unicode MS"/>
                <a:cs typeface="Arial Unicode MS"/>
              </a:rPr>
              <a:t>月</a:t>
            </a:r>
            <a:r>
              <a:rPr dirty="0" sz="1200" spc="-70">
                <a:latin typeface="Arial Unicode MS"/>
                <a:cs typeface="Arial Unicode MS"/>
              </a:rPr>
              <a:t> </a:t>
            </a:r>
            <a:r>
              <a:rPr dirty="0" sz="1200" spc="114">
                <a:latin typeface="Arial Unicode MS"/>
                <a:cs typeface="Arial Unicode MS"/>
              </a:rPr>
              <a:t>3</a:t>
            </a:r>
            <a:r>
              <a:rPr dirty="0" sz="1200" spc="-60">
                <a:latin typeface="Arial Unicode MS"/>
                <a:cs typeface="Arial Unicode MS"/>
              </a:rPr>
              <a:t> </a:t>
            </a:r>
            <a:r>
              <a:rPr dirty="0" sz="1200">
                <a:latin typeface="Arial Unicode MS"/>
                <a:cs typeface="Arial Unicode MS"/>
              </a:rPr>
              <a:t>日早朝の浸水被害について</a:t>
            </a:r>
            <a:endParaRPr sz="1200">
              <a:latin typeface="Arial Unicode MS"/>
              <a:cs typeface="Arial Unicode MS"/>
            </a:endParaRPr>
          </a:p>
          <a:p>
            <a:pPr marL="164465" marR="81915" indent="152400">
              <a:lnSpc>
                <a:spcPct val="125000"/>
              </a:lnSpc>
            </a:pPr>
            <a:r>
              <a:rPr dirty="0" sz="1200">
                <a:latin typeface="Arial Unicode MS"/>
                <a:cs typeface="Arial Unicode MS"/>
              </a:rPr>
              <a:t>洪水ハザードマップ想定は</a:t>
            </a:r>
            <a:r>
              <a:rPr dirty="0" sz="1200" spc="-40">
                <a:latin typeface="Arial Unicode MS"/>
                <a:cs typeface="Arial Unicode MS"/>
              </a:rPr>
              <a:t> </a:t>
            </a:r>
            <a:r>
              <a:rPr dirty="0" sz="1200" spc="75">
                <a:latin typeface="Arial Unicode MS"/>
                <a:cs typeface="Arial Unicode MS"/>
              </a:rPr>
              <a:t>362mm／24h</a:t>
            </a:r>
            <a:r>
              <a:rPr dirty="0" sz="1200" spc="-40">
                <a:latin typeface="Arial Unicode MS"/>
                <a:cs typeface="Arial Unicode MS"/>
              </a:rPr>
              <a:t> </a:t>
            </a:r>
            <a:r>
              <a:rPr dirty="0" sz="1200">
                <a:latin typeface="Arial Unicode MS"/>
                <a:cs typeface="Arial Unicode MS"/>
              </a:rPr>
              <a:t>で今回の７月３日の降水量はその</a:t>
            </a:r>
            <a:r>
              <a:rPr dirty="0" sz="1200" spc="50">
                <a:latin typeface="Arial Unicode MS"/>
                <a:cs typeface="Arial Unicode MS"/>
              </a:rPr>
              <a:t>１／2.2</a:t>
            </a:r>
            <a:r>
              <a:rPr dirty="0" sz="1200" spc="-30">
                <a:latin typeface="Arial Unicode MS"/>
                <a:cs typeface="Arial Unicode MS"/>
              </a:rPr>
              <a:t> </a:t>
            </a:r>
            <a:r>
              <a:rPr dirty="0" sz="1200">
                <a:latin typeface="Arial Unicode MS"/>
                <a:cs typeface="Arial Unicode MS"/>
              </a:rPr>
              <a:t>だが， </a:t>
            </a:r>
            <a:r>
              <a:rPr dirty="0" sz="1200" spc="5">
                <a:latin typeface="Arial Unicode MS"/>
                <a:cs typeface="Arial Unicode MS"/>
              </a:rPr>
              <a:t> </a:t>
            </a:r>
            <a:r>
              <a:rPr dirty="0" sz="1200">
                <a:latin typeface="Arial Unicode MS"/>
                <a:cs typeface="Arial Unicode MS"/>
              </a:rPr>
              <a:t>金目川は増水し</a:t>
            </a:r>
            <a:r>
              <a:rPr dirty="0" sz="1200" spc="-25">
                <a:latin typeface="Arial Unicode MS"/>
                <a:cs typeface="Arial Unicode MS"/>
              </a:rPr>
              <a:t>，</a:t>
            </a:r>
            <a:r>
              <a:rPr dirty="0" sz="1200">
                <a:latin typeface="Arial Unicode MS"/>
                <a:cs typeface="Arial Unicode MS"/>
              </a:rPr>
              <a:t>中流域右岸の纏地区に</a:t>
            </a:r>
            <a:r>
              <a:rPr dirty="0" sz="1200" spc="-25">
                <a:latin typeface="Arial Unicode MS"/>
                <a:cs typeface="Arial Unicode MS"/>
              </a:rPr>
              <a:t>お</a:t>
            </a:r>
            <a:r>
              <a:rPr dirty="0" sz="1200">
                <a:latin typeface="Arial Unicode MS"/>
                <a:cs typeface="Arial Unicode MS"/>
              </a:rPr>
              <a:t>いて本流からの逆</a:t>
            </a:r>
            <a:r>
              <a:rPr dirty="0" sz="1200" spc="-25">
                <a:latin typeface="Arial Unicode MS"/>
                <a:cs typeface="Arial Unicode MS"/>
              </a:rPr>
              <a:t>流</a:t>
            </a:r>
            <a:r>
              <a:rPr dirty="0" sz="1200">
                <a:latin typeface="Arial Unicode MS"/>
                <a:cs typeface="Arial Unicode MS"/>
              </a:rPr>
              <a:t>（バックウォーター現</a:t>
            </a:r>
            <a:r>
              <a:rPr dirty="0" sz="1200" spc="-25">
                <a:latin typeface="Arial Unicode MS"/>
                <a:cs typeface="Arial Unicode MS"/>
              </a:rPr>
              <a:t>象）</a:t>
            </a:r>
            <a:r>
              <a:rPr dirty="0" sz="1200">
                <a:latin typeface="Arial Unicode MS"/>
                <a:cs typeface="Arial Unicode MS"/>
              </a:rPr>
              <a:t>が発生 したと考えられる</a:t>
            </a:r>
            <a:r>
              <a:rPr dirty="0" sz="1200" spc="-25">
                <a:latin typeface="Arial Unicode MS"/>
                <a:cs typeface="Arial Unicode MS"/>
              </a:rPr>
              <a:t>。</a:t>
            </a:r>
            <a:r>
              <a:rPr dirty="0" sz="1200">
                <a:latin typeface="Arial Unicode MS"/>
                <a:cs typeface="Arial Unicode MS"/>
              </a:rPr>
              <a:t>長瀬バス停付近の侵食</a:t>
            </a:r>
            <a:r>
              <a:rPr dirty="0" sz="1200" spc="-25">
                <a:latin typeface="Arial Unicode MS"/>
                <a:cs typeface="Arial Unicode MS"/>
              </a:rPr>
              <a:t>は，</a:t>
            </a:r>
            <a:r>
              <a:rPr dirty="0" sz="1200">
                <a:latin typeface="Arial Unicode MS"/>
                <a:cs typeface="Arial Unicode MS"/>
              </a:rPr>
              <a:t>川幅が狭くなる所で水位が急上昇し</a:t>
            </a:r>
            <a:r>
              <a:rPr dirty="0" sz="1200" spc="-25">
                <a:latin typeface="Arial Unicode MS"/>
                <a:cs typeface="Arial Unicode MS"/>
              </a:rPr>
              <a:t>，</a:t>
            </a:r>
            <a:r>
              <a:rPr dirty="0" sz="1200">
                <a:latin typeface="Arial Unicode MS"/>
                <a:cs typeface="Arial Unicode MS"/>
              </a:rPr>
              <a:t>流</a:t>
            </a:r>
            <a:r>
              <a:rPr dirty="0" sz="1200" spc="-25">
                <a:latin typeface="Arial Unicode MS"/>
                <a:cs typeface="Arial Unicode MS"/>
              </a:rPr>
              <a:t>量</a:t>
            </a:r>
            <a:r>
              <a:rPr dirty="0" sz="1200">
                <a:latin typeface="Arial Unicode MS"/>
                <a:cs typeface="Arial Unicode MS"/>
              </a:rPr>
              <a:t>が増加 したことが原因で発生した。さらに，薬王寺境内への浸水につながったとおもわれる。</a:t>
            </a:r>
            <a:endParaRPr sz="1200">
              <a:latin typeface="Arial Unicode MS"/>
              <a:cs typeface="Arial Unicode MS"/>
            </a:endParaRPr>
          </a:p>
          <a:p>
            <a:pPr marL="12700">
              <a:lnSpc>
                <a:spcPct val="100000"/>
              </a:lnSpc>
              <a:spcBef>
                <a:spcPts val="360"/>
              </a:spcBef>
            </a:pPr>
            <a:r>
              <a:rPr dirty="0" sz="1200">
                <a:latin typeface="Arial Unicode MS"/>
                <a:cs typeface="Arial Unicode MS"/>
              </a:rPr>
              <a:t>・今後の会の活動方針としての提案</a:t>
            </a:r>
            <a:endParaRPr sz="1200">
              <a:latin typeface="Arial Unicode MS"/>
              <a:cs typeface="Arial Unicode MS"/>
            </a:endParaRPr>
          </a:p>
          <a:p>
            <a:pPr marL="316865" marR="78105">
              <a:lnSpc>
                <a:spcPct val="125000"/>
              </a:lnSpc>
            </a:pPr>
            <a:r>
              <a:rPr dirty="0" sz="1200">
                <a:latin typeface="Arial Unicode MS"/>
                <a:cs typeface="Arial Unicode MS"/>
              </a:rPr>
              <a:t>河川の浚渫工事により河床を下げることが必要ではないか</a:t>
            </a:r>
            <a:r>
              <a:rPr dirty="0" sz="1200" spc="-50">
                <a:latin typeface="Arial Unicode MS"/>
                <a:cs typeface="Arial Unicode MS"/>
              </a:rPr>
              <a:t>。</a:t>
            </a:r>
            <a:r>
              <a:rPr dirty="0" sz="1200">
                <a:latin typeface="Arial Unicode MS"/>
                <a:cs typeface="Arial Unicode MS"/>
              </a:rPr>
              <a:t>まち歩きを行い</a:t>
            </a:r>
            <a:r>
              <a:rPr dirty="0" sz="1200" spc="-50">
                <a:latin typeface="Arial Unicode MS"/>
                <a:cs typeface="Arial Unicode MS"/>
              </a:rPr>
              <a:t>，</a:t>
            </a:r>
            <a:r>
              <a:rPr dirty="0" sz="1200">
                <a:latin typeface="Arial Unicode MS"/>
                <a:cs typeface="Arial Unicode MS"/>
              </a:rPr>
              <a:t>聞き取り調査で </a:t>
            </a:r>
            <a:r>
              <a:rPr dirty="0" sz="1200">
                <a:latin typeface="Arial Unicode MS"/>
                <a:cs typeface="Arial Unicode MS"/>
              </a:rPr>
              <a:t>地域特性を生かした防災マップ，マイタイムラインが作成できるように啓発していく。</a:t>
            </a:r>
            <a:endParaRPr sz="1200">
              <a:latin typeface="Arial Unicode MS"/>
              <a:cs typeface="Arial Unicode MS"/>
            </a:endParaRPr>
          </a:p>
        </p:txBody>
      </p:sp>
      <p:sp>
        <p:nvSpPr>
          <p:cNvPr id="4" name="object 4"/>
          <p:cNvSpPr txBox="1"/>
          <p:nvPr/>
        </p:nvSpPr>
        <p:spPr>
          <a:xfrm>
            <a:off x="426212" y="4105147"/>
            <a:ext cx="5509260" cy="665480"/>
          </a:xfrm>
          <a:prstGeom prst="rect">
            <a:avLst/>
          </a:prstGeom>
        </p:spPr>
        <p:txBody>
          <a:bodyPr wrap="square" lIns="0" tIns="12700" rIns="0" bIns="0" rtlCol="0" vert="horz">
            <a:spAutoFit/>
          </a:bodyPr>
          <a:lstStyle/>
          <a:p>
            <a:pPr marL="12700">
              <a:lnSpc>
                <a:spcPct val="100000"/>
              </a:lnSpc>
              <a:spcBef>
                <a:spcPts val="100"/>
              </a:spcBef>
              <a:tabLst>
                <a:tab pos="316865" algn="l"/>
              </a:tabLst>
            </a:pPr>
            <a:r>
              <a:rPr dirty="0" sz="1200">
                <a:latin typeface="Arial Unicode MS"/>
                <a:cs typeface="Arial Unicode MS"/>
              </a:rPr>
              <a:t>８	自主避難のための簡易雨量計の製作（兵庫県豊岡市役</a:t>
            </a:r>
            <a:r>
              <a:rPr dirty="0" sz="1200" spc="285">
                <a:latin typeface="Arial Unicode MS"/>
                <a:cs typeface="Arial Unicode MS"/>
              </a:rPr>
              <a:t>所</a:t>
            </a:r>
            <a:r>
              <a:rPr dirty="0" sz="1200" spc="65">
                <a:latin typeface="Arial Unicode MS"/>
                <a:cs typeface="Arial Unicode MS"/>
              </a:rPr>
              <a:t>H</a:t>
            </a:r>
            <a:r>
              <a:rPr dirty="0" sz="1200" spc="55">
                <a:latin typeface="Arial Unicode MS"/>
                <a:cs typeface="Arial Unicode MS"/>
              </a:rPr>
              <a:t>P</a:t>
            </a:r>
            <a:r>
              <a:rPr dirty="0" sz="1200" spc="-45">
                <a:latin typeface="Arial Unicode MS"/>
                <a:cs typeface="Arial Unicode MS"/>
              </a:rPr>
              <a:t> </a:t>
            </a:r>
            <a:r>
              <a:rPr dirty="0" sz="1200">
                <a:latin typeface="Arial Unicode MS"/>
                <a:cs typeface="Arial Unicode MS"/>
              </a:rPr>
              <a:t>より一部改訂）</a:t>
            </a:r>
            <a:endParaRPr sz="1200">
              <a:latin typeface="Arial Unicode MS"/>
              <a:cs typeface="Arial Unicode MS"/>
            </a:endParaRPr>
          </a:p>
          <a:p>
            <a:pPr>
              <a:lnSpc>
                <a:spcPct val="100000"/>
              </a:lnSpc>
              <a:spcBef>
                <a:spcPts val="70"/>
              </a:spcBef>
            </a:pPr>
            <a:endParaRPr sz="1200">
              <a:latin typeface="Arial Unicode MS"/>
              <a:cs typeface="Arial Unicode MS"/>
            </a:endParaRPr>
          </a:p>
          <a:p>
            <a:pPr algn="r" marR="1224915">
              <a:lnSpc>
                <a:spcPct val="100000"/>
              </a:lnSpc>
              <a:tabLst>
                <a:tab pos="252729" algn="l"/>
              </a:tabLst>
            </a:pPr>
            <a:r>
              <a:rPr dirty="0" sz="1200" spc="114">
                <a:latin typeface="Arial Unicode MS"/>
                <a:cs typeface="Arial Unicode MS"/>
              </a:rPr>
              <a:t>1	</a:t>
            </a:r>
            <a:r>
              <a:rPr dirty="0" sz="1200">
                <a:latin typeface="Arial Unicode MS"/>
                <a:cs typeface="Arial Unicode MS"/>
              </a:rPr>
              <a:t>目的</a:t>
            </a:r>
            <a:endParaRPr sz="1200">
              <a:latin typeface="Arial Unicode MS"/>
              <a:cs typeface="Arial Unicode MS"/>
            </a:endParaRPr>
          </a:p>
        </p:txBody>
      </p:sp>
      <p:sp>
        <p:nvSpPr>
          <p:cNvPr id="5" name="object 5"/>
          <p:cNvSpPr txBox="1"/>
          <p:nvPr/>
        </p:nvSpPr>
        <p:spPr>
          <a:xfrm>
            <a:off x="426212" y="4734626"/>
            <a:ext cx="6865620" cy="5065395"/>
          </a:xfrm>
          <a:prstGeom prst="rect">
            <a:avLst/>
          </a:prstGeom>
        </p:spPr>
        <p:txBody>
          <a:bodyPr wrap="square" lIns="0" tIns="68580" rIns="0" bIns="0" rtlCol="0" vert="horz">
            <a:spAutoFit/>
          </a:bodyPr>
          <a:lstStyle/>
          <a:p>
            <a:pPr marL="3870960">
              <a:lnSpc>
                <a:spcPct val="100000"/>
              </a:lnSpc>
              <a:spcBef>
                <a:spcPts val="540"/>
              </a:spcBef>
            </a:pPr>
            <a:r>
              <a:rPr dirty="0" sz="1200">
                <a:latin typeface="Arial Unicode MS"/>
                <a:cs typeface="Arial Unicode MS"/>
              </a:rPr>
              <a:t>自主避難」の目安のための雨量計</a:t>
            </a:r>
            <a:endParaRPr sz="1200">
              <a:latin typeface="Arial Unicode MS"/>
              <a:cs typeface="Arial Unicode MS"/>
            </a:endParaRPr>
          </a:p>
          <a:p>
            <a:pPr marL="3718560">
              <a:lnSpc>
                <a:spcPct val="100000"/>
              </a:lnSpc>
              <a:spcBef>
                <a:spcPts val="415"/>
              </a:spcBef>
            </a:pPr>
            <a:r>
              <a:rPr dirty="0" sz="1100" spc="20">
                <a:latin typeface="Arial Unicode MS"/>
                <a:cs typeface="Arial Unicode MS"/>
              </a:rPr>
              <a:t>「雨量</a:t>
            </a:r>
            <a:r>
              <a:rPr dirty="0" sz="1100">
                <a:latin typeface="Arial Unicode MS"/>
                <a:cs typeface="Arial Unicode MS"/>
              </a:rPr>
              <a:t>が</a:t>
            </a:r>
            <a:r>
              <a:rPr dirty="0" sz="1100" spc="459">
                <a:latin typeface="Arial Unicode MS"/>
                <a:cs typeface="Arial Unicode MS"/>
              </a:rPr>
              <a:t>◯◯</a:t>
            </a:r>
            <a:r>
              <a:rPr dirty="0" sz="1100">
                <a:latin typeface="Arial Unicode MS"/>
                <a:cs typeface="Arial Unicode MS"/>
              </a:rPr>
              <a:t>ミ</a:t>
            </a:r>
            <a:r>
              <a:rPr dirty="0" sz="1100" spc="20">
                <a:latin typeface="Arial Unicode MS"/>
                <a:cs typeface="Arial Unicode MS"/>
              </a:rPr>
              <a:t>リ</a:t>
            </a:r>
            <a:r>
              <a:rPr dirty="0" sz="1100">
                <a:latin typeface="Arial Unicode MS"/>
                <a:cs typeface="Arial Unicode MS"/>
              </a:rPr>
              <a:t>メ</a:t>
            </a:r>
            <a:r>
              <a:rPr dirty="0" sz="1100" spc="20">
                <a:latin typeface="Arial Unicode MS"/>
                <a:cs typeface="Arial Unicode MS"/>
              </a:rPr>
              <a:t>ート</a:t>
            </a:r>
            <a:r>
              <a:rPr dirty="0" sz="1100">
                <a:latin typeface="Arial Unicode MS"/>
                <a:cs typeface="Arial Unicode MS"/>
              </a:rPr>
              <a:t>ル</a:t>
            </a:r>
            <a:r>
              <a:rPr dirty="0" sz="1100" spc="20">
                <a:latin typeface="Arial Unicode MS"/>
                <a:cs typeface="Arial Unicode MS"/>
              </a:rPr>
              <a:t>に達</a:t>
            </a:r>
            <a:r>
              <a:rPr dirty="0" sz="1100">
                <a:latin typeface="Arial Unicode MS"/>
                <a:cs typeface="Arial Unicode MS"/>
              </a:rPr>
              <a:t>し</a:t>
            </a:r>
            <a:r>
              <a:rPr dirty="0" sz="1100" spc="20">
                <a:latin typeface="Arial Unicode MS"/>
                <a:cs typeface="Arial Unicode MS"/>
              </a:rPr>
              <a:t>たら</a:t>
            </a:r>
            <a:r>
              <a:rPr dirty="0" sz="1100">
                <a:latin typeface="Arial Unicode MS"/>
                <a:cs typeface="Arial Unicode MS"/>
              </a:rPr>
              <a:t>自</a:t>
            </a:r>
            <a:r>
              <a:rPr dirty="0" sz="1100" spc="20">
                <a:latin typeface="Arial Unicode MS"/>
                <a:cs typeface="Arial Unicode MS"/>
              </a:rPr>
              <a:t>主避難」</a:t>
            </a:r>
            <a:endParaRPr sz="1100">
              <a:latin typeface="Arial Unicode MS"/>
              <a:cs typeface="Arial Unicode MS"/>
            </a:endParaRPr>
          </a:p>
          <a:p>
            <a:pPr marL="3870960">
              <a:lnSpc>
                <a:spcPct val="100000"/>
              </a:lnSpc>
              <a:spcBef>
                <a:spcPts val="425"/>
              </a:spcBef>
            </a:pPr>
            <a:r>
              <a:rPr dirty="0" sz="1200" spc="60">
                <a:latin typeface="Arial Unicode MS"/>
                <a:cs typeface="Arial Unicode MS"/>
              </a:rPr>
              <a:t>◯◯</a:t>
            </a:r>
            <a:r>
              <a:rPr dirty="0" sz="1200" spc="100">
                <a:latin typeface="Arial Unicode MS"/>
                <a:cs typeface="Arial Unicode MS"/>
              </a:rPr>
              <a:t>は自分で決める。</a:t>
            </a:r>
            <a:r>
              <a:rPr dirty="0" sz="1200" spc="25">
                <a:latin typeface="Arial Unicode MS"/>
                <a:cs typeface="Arial Unicode MS"/>
              </a:rPr>
              <a:t>(</a:t>
            </a:r>
            <a:r>
              <a:rPr dirty="0" sz="1200">
                <a:latin typeface="Arial Unicode MS"/>
                <a:cs typeface="Arial Unicode MS"/>
              </a:rPr>
              <a:t>図では</a:t>
            </a:r>
            <a:r>
              <a:rPr dirty="0" sz="1200" spc="-70">
                <a:latin typeface="Arial Unicode MS"/>
                <a:cs typeface="Arial Unicode MS"/>
              </a:rPr>
              <a:t> </a:t>
            </a:r>
            <a:r>
              <a:rPr dirty="0" sz="1200" spc="85">
                <a:latin typeface="Arial Unicode MS"/>
                <a:cs typeface="Arial Unicode MS"/>
              </a:rPr>
              <a:t>120cm)</a:t>
            </a:r>
            <a:endParaRPr sz="1200">
              <a:latin typeface="Arial Unicode MS"/>
              <a:cs typeface="Arial Unicode MS"/>
            </a:endParaRPr>
          </a:p>
          <a:p>
            <a:pPr marL="3718560" marR="71755">
              <a:lnSpc>
                <a:spcPct val="125000"/>
              </a:lnSpc>
              <a:tabLst>
                <a:tab pos="3971925" algn="l"/>
              </a:tabLst>
            </a:pPr>
            <a:r>
              <a:rPr dirty="0" sz="1200" spc="114">
                <a:latin typeface="Arial Unicode MS"/>
                <a:cs typeface="Arial Unicode MS"/>
              </a:rPr>
              <a:t>2	</a:t>
            </a:r>
            <a:r>
              <a:rPr dirty="0" sz="1200">
                <a:latin typeface="Arial Unicode MS"/>
                <a:cs typeface="Arial Unicode MS"/>
              </a:rPr>
              <a:t>準</a:t>
            </a:r>
            <a:r>
              <a:rPr dirty="0" sz="1200" spc="-25">
                <a:latin typeface="Arial Unicode MS"/>
                <a:cs typeface="Arial Unicode MS"/>
              </a:rPr>
              <a:t>備</a:t>
            </a:r>
            <a:r>
              <a:rPr dirty="0" sz="1200">
                <a:latin typeface="Arial Unicode MS"/>
                <a:cs typeface="Arial Unicode MS"/>
              </a:rPr>
              <a:t>（使用材料および作り方</a:t>
            </a:r>
            <a:r>
              <a:rPr dirty="0" sz="1200" spc="-25">
                <a:latin typeface="Arial Unicode MS"/>
                <a:cs typeface="Arial Unicode MS"/>
              </a:rPr>
              <a:t>）</a:t>
            </a:r>
            <a:r>
              <a:rPr dirty="0" sz="1200">
                <a:latin typeface="Arial Unicode MS"/>
                <a:cs typeface="Arial Unicode MS"/>
              </a:rPr>
              <a:t>左図参照 </a:t>
            </a:r>
            <a:r>
              <a:rPr dirty="0" sz="1200" spc="55">
                <a:latin typeface="Arial Unicode MS"/>
                <a:cs typeface="Arial Unicode MS"/>
              </a:rPr>
              <a:t>(1)</a:t>
            </a:r>
            <a:r>
              <a:rPr dirty="0" sz="1200">
                <a:latin typeface="Arial Unicode MS"/>
                <a:cs typeface="Arial Unicode MS"/>
              </a:rPr>
              <a:t>炭酸飲料の</a:t>
            </a:r>
            <a:r>
              <a:rPr dirty="0" sz="1200" spc="-70">
                <a:latin typeface="Arial Unicode MS"/>
                <a:cs typeface="Arial Unicode MS"/>
              </a:rPr>
              <a:t> </a:t>
            </a:r>
            <a:r>
              <a:rPr dirty="0" sz="1200" spc="100">
                <a:latin typeface="Arial Unicode MS"/>
                <a:cs typeface="Arial Unicode MS"/>
              </a:rPr>
              <a:t>1500cc</a:t>
            </a:r>
            <a:r>
              <a:rPr dirty="0" sz="1200" spc="-55">
                <a:latin typeface="Arial Unicode MS"/>
                <a:cs typeface="Arial Unicode MS"/>
              </a:rPr>
              <a:t> </a:t>
            </a:r>
            <a:r>
              <a:rPr dirty="0" sz="1200">
                <a:latin typeface="Arial Unicode MS"/>
                <a:cs typeface="Arial Unicode MS"/>
              </a:rPr>
              <a:t>のペットボトルを用 意し，全長が</a:t>
            </a:r>
            <a:r>
              <a:rPr dirty="0" sz="1200" spc="95">
                <a:latin typeface="Arial Unicode MS"/>
                <a:cs typeface="Arial Unicode MS"/>
              </a:rPr>
              <a:t> </a:t>
            </a:r>
            <a:r>
              <a:rPr dirty="0" sz="1200" spc="114">
                <a:latin typeface="Arial Unicode MS"/>
                <a:cs typeface="Arial Unicode MS"/>
              </a:rPr>
              <a:t>30</a:t>
            </a:r>
            <a:r>
              <a:rPr dirty="0" sz="1200" spc="110">
                <a:latin typeface="Arial Unicode MS"/>
                <a:cs typeface="Arial Unicode MS"/>
              </a:rPr>
              <a:t> </a:t>
            </a:r>
            <a:r>
              <a:rPr dirty="0" sz="1200">
                <a:latin typeface="Arial Unicode MS"/>
                <a:cs typeface="Arial Unicode MS"/>
              </a:rPr>
              <a:t>センチメートルあるので、 上から</a:t>
            </a:r>
            <a:r>
              <a:rPr dirty="0" sz="1200" spc="-70">
                <a:latin typeface="Arial Unicode MS"/>
                <a:cs typeface="Arial Unicode MS"/>
              </a:rPr>
              <a:t> </a:t>
            </a:r>
            <a:r>
              <a:rPr dirty="0" sz="1200" spc="114">
                <a:latin typeface="Arial Unicode MS"/>
                <a:cs typeface="Arial Unicode MS"/>
              </a:rPr>
              <a:t>9</a:t>
            </a:r>
            <a:r>
              <a:rPr dirty="0" sz="1200" spc="-55">
                <a:latin typeface="Arial Unicode MS"/>
                <a:cs typeface="Arial Unicode MS"/>
              </a:rPr>
              <a:t> </a:t>
            </a:r>
            <a:r>
              <a:rPr dirty="0" sz="1200">
                <a:latin typeface="Arial Unicode MS"/>
                <a:cs typeface="Arial Unicode MS"/>
              </a:rPr>
              <a:t>センチメートル程度で切断する。 </a:t>
            </a:r>
            <a:r>
              <a:rPr dirty="0" sz="1200" spc="55">
                <a:latin typeface="Arial Unicode MS"/>
                <a:cs typeface="Arial Unicode MS"/>
              </a:rPr>
              <a:t>(2)</a:t>
            </a:r>
            <a:r>
              <a:rPr dirty="0" sz="1200">
                <a:latin typeface="Arial Unicode MS"/>
                <a:cs typeface="Arial Unicode MS"/>
              </a:rPr>
              <a:t>ペットボトルの下から</a:t>
            </a:r>
            <a:r>
              <a:rPr dirty="0" sz="1200" spc="-25">
                <a:latin typeface="Arial Unicode MS"/>
                <a:cs typeface="Arial Unicode MS"/>
              </a:rPr>
              <a:t> </a:t>
            </a:r>
            <a:r>
              <a:rPr dirty="0" sz="1200" spc="114">
                <a:latin typeface="Arial Unicode MS"/>
                <a:cs typeface="Arial Unicode MS"/>
              </a:rPr>
              <a:t>5</a:t>
            </a:r>
            <a:r>
              <a:rPr dirty="0" sz="1200" spc="-10">
                <a:latin typeface="Arial Unicode MS"/>
                <a:cs typeface="Arial Unicode MS"/>
              </a:rPr>
              <a:t> </a:t>
            </a:r>
            <a:r>
              <a:rPr dirty="0" sz="1200">
                <a:latin typeface="Arial Unicode MS"/>
                <a:cs typeface="Arial Unicode MS"/>
              </a:rPr>
              <a:t>センチメートル 程度まで</a:t>
            </a:r>
            <a:r>
              <a:rPr dirty="0" sz="1200" spc="-170">
                <a:latin typeface="Arial Unicode MS"/>
                <a:cs typeface="Arial Unicode MS"/>
              </a:rPr>
              <a:t>、</a:t>
            </a:r>
            <a:r>
              <a:rPr dirty="0" sz="1200">
                <a:latin typeface="Arial Unicode MS"/>
                <a:cs typeface="Arial Unicode MS"/>
              </a:rPr>
              <a:t>モルタ</a:t>
            </a:r>
            <a:r>
              <a:rPr dirty="0" sz="1200" spc="-170">
                <a:latin typeface="Arial Unicode MS"/>
                <a:cs typeface="Arial Unicode MS"/>
              </a:rPr>
              <a:t>ル</a:t>
            </a:r>
            <a:r>
              <a:rPr dirty="0" sz="1200">
                <a:latin typeface="Arial Unicode MS"/>
                <a:cs typeface="Arial Unicode MS"/>
              </a:rPr>
              <a:t>（コンクリート</a:t>
            </a:r>
            <a:r>
              <a:rPr dirty="0" sz="1200" spc="-170">
                <a:latin typeface="Arial Unicode MS"/>
                <a:cs typeface="Arial Unicode MS"/>
              </a:rPr>
              <a:t>）</a:t>
            </a:r>
            <a:r>
              <a:rPr dirty="0" sz="1200">
                <a:latin typeface="Arial Unicode MS"/>
                <a:cs typeface="Arial Unicode MS"/>
              </a:rPr>
              <a:t>を入れ る</a:t>
            </a:r>
            <a:r>
              <a:rPr dirty="0" sz="1200" spc="-170">
                <a:latin typeface="Arial Unicode MS"/>
                <a:cs typeface="Arial Unicode MS"/>
              </a:rPr>
              <a:t>。</a:t>
            </a:r>
            <a:r>
              <a:rPr dirty="0" sz="1200">
                <a:latin typeface="Arial Unicode MS"/>
                <a:cs typeface="Arial Unicode MS"/>
              </a:rPr>
              <a:t>目盛りを貼って完</a:t>
            </a:r>
            <a:r>
              <a:rPr dirty="0" sz="1200" spc="-170">
                <a:latin typeface="Arial Unicode MS"/>
                <a:cs typeface="Arial Unicode MS"/>
              </a:rPr>
              <a:t>成</a:t>
            </a:r>
            <a:r>
              <a:rPr dirty="0" sz="1200">
                <a:latin typeface="Arial Unicode MS"/>
                <a:cs typeface="Arial Unicode MS"/>
              </a:rPr>
              <a:t>（</a:t>
            </a:r>
            <a:r>
              <a:rPr dirty="0" sz="1200" spc="-75">
                <a:latin typeface="Arial Unicode MS"/>
                <a:cs typeface="Arial Unicode MS"/>
              </a:rPr>
              <a:t>注：</a:t>
            </a:r>
            <a:r>
              <a:rPr dirty="0" sz="1200">
                <a:latin typeface="Arial Unicode MS"/>
                <a:cs typeface="Arial Unicode MS"/>
              </a:rPr>
              <a:t>目盛はミリメ ートル表示</a:t>
            </a:r>
            <a:r>
              <a:rPr dirty="0" sz="1200" spc="20">
                <a:latin typeface="Arial Unicode MS"/>
                <a:cs typeface="Arial Unicode MS"/>
              </a:rPr>
              <a:t>。</a:t>
            </a:r>
            <a:r>
              <a:rPr dirty="0" sz="1200">
                <a:latin typeface="Arial Unicode MS"/>
                <a:cs typeface="Arial Unicode MS"/>
              </a:rPr>
              <a:t>マジッ</a:t>
            </a:r>
            <a:r>
              <a:rPr dirty="0" sz="1200" spc="20">
                <a:latin typeface="Arial Unicode MS"/>
                <a:cs typeface="Arial Unicode MS"/>
              </a:rPr>
              <a:t>ク</a:t>
            </a:r>
            <a:r>
              <a:rPr dirty="0" sz="1200">
                <a:latin typeface="Arial Unicode MS"/>
                <a:cs typeface="Arial Unicode MS"/>
              </a:rPr>
              <a:t>などで</a:t>
            </a:r>
            <a:r>
              <a:rPr dirty="0" sz="1200" spc="20">
                <a:latin typeface="Arial Unicode MS"/>
                <a:cs typeface="Arial Unicode MS"/>
              </a:rPr>
              <a:t>書</a:t>
            </a:r>
            <a:r>
              <a:rPr dirty="0" sz="1200">
                <a:latin typeface="Arial Unicode MS"/>
                <a:cs typeface="Arial Unicode MS"/>
              </a:rPr>
              <a:t>いても</a:t>
            </a:r>
            <a:r>
              <a:rPr dirty="0" sz="1200" spc="20">
                <a:latin typeface="Arial Unicode MS"/>
                <a:cs typeface="Arial Unicode MS"/>
              </a:rPr>
              <a:t>良</a:t>
            </a:r>
            <a:r>
              <a:rPr dirty="0" sz="1200">
                <a:latin typeface="Arial Unicode MS"/>
                <a:cs typeface="Arial Unicode MS"/>
              </a:rPr>
              <a:t>い）</a:t>
            </a:r>
            <a:endParaRPr sz="1200">
              <a:latin typeface="Arial Unicode MS"/>
              <a:cs typeface="Arial Unicode MS"/>
            </a:endParaRPr>
          </a:p>
          <a:p>
            <a:pPr marL="3718560" marR="141605" indent="152400">
              <a:lnSpc>
                <a:spcPct val="125000"/>
              </a:lnSpc>
            </a:pPr>
            <a:r>
              <a:rPr dirty="0" sz="1200" spc="45">
                <a:latin typeface="Arial Unicode MS"/>
                <a:cs typeface="Arial Unicode MS"/>
              </a:rPr>
              <a:t>目盛の上</a:t>
            </a:r>
            <a:r>
              <a:rPr dirty="0" sz="1200" spc="20">
                <a:latin typeface="Arial Unicode MS"/>
                <a:cs typeface="Arial Unicode MS"/>
              </a:rPr>
              <a:t>に</a:t>
            </a:r>
            <a:r>
              <a:rPr dirty="0" sz="1200" spc="45">
                <a:latin typeface="Arial Unicode MS"/>
                <a:cs typeface="Arial Unicode MS"/>
              </a:rPr>
              <a:t>セロハ</a:t>
            </a:r>
            <a:r>
              <a:rPr dirty="0" sz="1200" spc="20">
                <a:latin typeface="Arial Unicode MS"/>
                <a:cs typeface="Arial Unicode MS"/>
              </a:rPr>
              <a:t>ン</a:t>
            </a:r>
            <a:r>
              <a:rPr dirty="0" sz="1200" spc="45">
                <a:latin typeface="Arial Unicode MS"/>
                <a:cs typeface="Arial Unicode MS"/>
              </a:rPr>
              <a:t>テープ</a:t>
            </a:r>
            <a:r>
              <a:rPr dirty="0" sz="1200" spc="20">
                <a:latin typeface="Arial Unicode MS"/>
                <a:cs typeface="Arial Unicode MS"/>
              </a:rPr>
              <a:t>な</a:t>
            </a:r>
            <a:r>
              <a:rPr dirty="0" sz="1200" spc="45">
                <a:latin typeface="Arial Unicode MS"/>
                <a:cs typeface="Arial Unicode MS"/>
              </a:rPr>
              <a:t>どを貼り保 </a:t>
            </a:r>
            <a:r>
              <a:rPr dirty="0" sz="1200">
                <a:latin typeface="Arial Unicode MS"/>
                <a:cs typeface="Arial Unicode MS"/>
              </a:rPr>
              <a:t>護すると長持ちする。</a:t>
            </a:r>
            <a:endParaRPr sz="1200">
              <a:latin typeface="Arial Unicode MS"/>
              <a:cs typeface="Arial Unicode MS"/>
            </a:endParaRPr>
          </a:p>
          <a:p>
            <a:pPr marL="3718560">
              <a:lnSpc>
                <a:spcPct val="100000"/>
              </a:lnSpc>
              <a:spcBef>
                <a:spcPts val="360"/>
              </a:spcBef>
              <a:tabLst>
                <a:tab pos="4023360" algn="l"/>
              </a:tabLst>
            </a:pPr>
            <a:r>
              <a:rPr dirty="0" sz="1200">
                <a:latin typeface="Arial Unicode MS"/>
                <a:cs typeface="Arial Unicode MS"/>
              </a:rPr>
              <a:t>３	設置</a:t>
            </a:r>
            <a:endParaRPr sz="1200">
              <a:latin typeface="Arial Unicode MS"/>
              <a:cs typeface="Arial Unicode MS"/>
            </a:endParaRPr>
          </a:p>
          <a:p>
            <a:pPr marL="3718560" marR="141605" indent="158115">
              <a:lnSpc>
                <a:spcPct val="125000"/>
              </a:lnSpc>
            </a:pPr>
            <a:r>
              <a:rPr dirty="0" sz="1200" spc="45">
                <a:latin typeface="Arial Unicode MS"/>
                <a:cs typeface="Arial Unicode MS"/>
              </a:rPr>
              <a:t>家か</a:t>
            </a:r>
            <a:r>
              <a:rPr dirty="0" sz="1200" spc="20">
                <a:latin typeface="Arial Unicode MS"/>
                <a:cs typeface="Arial Unicode MS"/>
              </a:rPr>
              <a:t>ら</a:t>
            </a:r>
            <a:r>
              <a:rPr dirty="0" sz="1200" spc="45">
                <a:latin typeface="Arial Unicode MS"/>
                <a:cs typeface="Arial Unicode MS"/>
              </a:rPr>
              <a:t>よく</a:t>
            </a:r>
            <a:r>
              <a:rPr dirty="0" sz="1200" spc="20">
                <a:latin typeface="Arial Unicode MS"/>
                <a:cs typeface="Arial Unicode MS"/>
              </a:rPr>
              <a:t>見</a:t>
            </a:r>
            <a:r>
              <a:rPr dirty="0" sz="1200" spc="45">
                <a:latin typeface="Arial Unicode MS"/>
                <a:cs typeface="Arial Unicode MS"/>
              </a:rPr>
              <a:t>え</a:t>
            </a:r>
            <a:r>
              <a:rPr dirty="0" sz="1200" spc="20">
                <a:latin typeface="Arial Unicode MS"/>
                <a:cs typeface="Arial Unicode MS"/>
              </a:rPr>
              <a:t>て</a:t>
            </a:r>
            <a:r>
              <a:rPr dirty="0" sz="1200" spc="45">
                <a:latin typeface="Arial Unicode MS"/>
                <a:cs typeface="Arial Unicode MS"/>
              </a:rPr>
              <a:t>正確</a:t>
            </a:r>
            <a:r>
              <a:rPr dirty="0" sz="1200" spc="20">
                <a:latin typeface="Arial Unicode MS"/>
                <a:cs typeface="Arial Unicode MS"/>
              </a:rPr>
              <a:t>に</a:t>
            </a:r>
            <a:r>
              <a:rPr dirty="0" sz="1200" spc="45">
                <a:latin typeface="Arial Unicode MS"/>
                <a:cs typeface="Arial Unicode MS"/>
              </a:rPr>
              <a:t>測定</a:t>
            </a:r>
            <a:r>
              <a:rPr dirty="0" sz="1200" spc="20">
                <a:latin typeface="Arial Unicode MS"/>
                <a:cs typeface="Arial Unicode MS"/>
              </a:rPr>
              <a:t>で</a:t>
            </a:r>
            <a:r>
              <a:rPr dirty="0" sz="1200" spc="45">
                <a:latin typeface="Arial Unicode MS"/>
                <a:cs typeface="Arial Unicode MS"/>
              </a:rPr>
              <a:t>きるよう </a:t>
            </a:r>
            <a:r>
              <a:rPr dirty="0" sz="1200">
                <a:latin typeface="Arial Unicode MS"/>
                <a:cs typeface="Arial Unicode MS"/>
              </a:rPr>
              <a:t>に次のことに注意する。</a:t>
            </a:r>
            <a:endParaRPr sz="1200">
              <a:latin typeface="Arial Unicode MS"/>
              <a:cs typeface="Arial Unicode MS"/>
            </a:endParaRPr>
          </a:p>
          <a:p>
            <a:pPr marL="3718560">
              <a:lnSpc>
                <a:spcPct val="100000"/>
              </a:lnSpc>
              <a:spcBef>
                <a:spcPts val="360"/>
              </a:spcBef>
            </a:pPr>
            <a:r>
              <a:rPr dirty="0" sz="1200">
                <a:latin typeface="Arial Unicode MS"/>
                <a:cs typeface="Arial Unicode MS"/>
              </a:rPr>
              <a:t>※建物の屋根や庭木の枝などの下を避ける</a:t>
            </a:r>
            <a:endParaRPr sz="1200">
              <a:latin typeface="Arial Unicode MS"/>
              <a:cs typeface="Arial Unicode MS"/>
            </a:endParaRPr>
          </a:p>
          <a:p>
            <a:pPr marL="12700">
              <a:lnSpc>
                <a:spcPct val="100000"/>
              </a:lnSpc>
              <a:spcBef>
                <a:spcPts val="360"/>
              </a:spcBef>
            </a:pPr>
            <a:r>
              <a:rPr dirty="0" sz="1200">
                <a:latin typeface="Arial Unicode MS"/>
                <a:cs typeface="Arial Unicode MS"/>
              </a:rPr>
              <a:t>※雨が跳ね返ったり、風の影響が少ないところを選ぶ。</a:t>
            </a:r>
            <a:endParaRPr sz="1200">
              <a:latin typeface="Arial Unicode MS"/>
              <a:cs typeface="Arial Unicode MS"/>
            </a:endParaRPr>
          </a:p>
          <a:p>
            <a:pPr marL="12700">
              <a:lnSpc>
                <a:spcPct val="100000"/>
              </a:lnSpc>
              <a:spcBef>
                <a:spcPts val="360"/>
              </a:spcBef>
              <a:tabLst>
                <a:tab pos="265430" algn="l"/>
              </a:tabLst>
            </a:pPr>
            <a:r>
              <a:rPr dirty="0" sz="1200" spc="114">
                <a:latin typeface="Arial Unicode MS"/>
                <a:cs typeface="Arial Unicode MS"/>
              </a:rPr>
              <a:t>3	</a:t>
            </a:r>
            <a:r>
              <a:rPr dirty="0" sz="1200">
                <a:latin typeface="Arial Unicode MS"/>
                <a:cs typeface="Arial Unicode MS"/>
              </a:rPr>
              <a:t>使用方法</a:t>
            </a:r>
            <a:endParaRPr sz="1200">
              <a:latin typeface="Arial Unicode MS"/>
              <a:cs typeface="Arial Unicode MS"/>
            </a:endParaRPr>
          </a:p>
          <a:p>
            <a:pPr marL="12700" marR="1663064" indent="152400">
              <a:lnSpc>
                <a:spcPct val="125000"/>
              </a:lnSpc>
            </a:pPr>
            <a:r>
              <a:rPr dirty="0" sz="1200">
                <a:latin typeface="Arial Unicode MS"/>
                <a:cs typeface="Arial Unicode MS"/>
              </a:rPr>
              <a:t>気象庁のレーダー情報や降雨予想アプリを見て，雨が降る前に設置する。  </a:t>
            </a:r>
            <a:r>
              <a:rPr dirty="0" sz="1200" spc="55">
                <a:latin typeface="Arial Unicode MS"/>
                <a:cs typeface="Arial Unicode MS"/>
              </a:rPr>
              <a:t>(1)</a:t>
            </a:r>
            <a:r>
              <a:rPr dirty="0" sz="1200">
                <a:latin typeface="Arial Unicode MS"/>
                <a:cs typeface="Arial Unicode MS"/>
              </a:rPr>
              <a:t>雨量計を空にする（溜まっている水を捨てる）</a:t>
            </a:r>
            <a:endParaRPr sz="1200">
              <a:latin typeface="Arial Unicode MS"/>
              <a:cs typeface="Arial Unicode MS"/>
            </a:endParaRPr>
          </a:p>
          <a:p>
            <a:pPr marL="12700">
              <a:lnSpc>
                <a:spcPct val="100000"/>
              </a:lnSpc>
              <a:spcBef>
                <a:spcPts val="360"/>
              </a:spcBef>
            </a:pPr>
            <a:r>
              <a:rPr dirty="0" sz="1200" spc="55">
                <a:latin typeface="Arial Unicode MS"/>
                <a:cs typeface="Arial Unicode MS"/>
              </a:rPr>
              <a:t>(2)</a:t>
            </a:r>
            <a:r>
              <a:rPr dirty="0" sz="1200">
                <a:latin typeface="Arial Unicode MS"/>
                <a:cs typeface="Arial Unicode MS"/>
              </a:rPr>
              <a:t>雨水がたまり、雨量計の赤い印まで来たら、自主避難を考える</a:t>
            </a:r>
            <a:endParaRPr sz="1200">
              <a:latin typeface="Arial Unicode MS"/>
              <a:cs typeface="Arial Unicode MS"/>
            </a:endParaRPr>
          </a:p>
        </p:txBody>
      </p:sp>
      <p:sp>
        <p:nvSpPr>
          <p:cNvPr id="6" name="object 6"/>
          <p:cNvSpPr/>
          <p:nvPr/>
        </p:nvSpPr>
        <p:spPr>
          <a:xfrm>
            <a:off x="6266816" y="574676"/>
            <a:ext cx="757555" cy="339090"/>
          </a:xfrm>
          <a:custGeom>
            <a:avLst/>
            <a:gdLst/>
            <a:ahLst/>
            <a:cxnLst/>
            <a:rect l="l" t="t" r="r" b="b"/>
            <a:pathLst>
              <a:path w="757554" h="339090">
                <a:moveTo>
                  <a:pt x="0" y="56515"/>
                </a:moveTo>
                <a:lnTo>
                  <a:pt x="4441" y="34517"/>
                </a:lnTo>
                <a:lnTo>
                  <a:pt x="16553" y="16553"/>
                </a:lnTo>
                <a:lnTo>
                  <a:pt x="34517" y="4441"/>
                </a:lnTo>
                <a:lnTo>
                  <a:pt x="56515" y="0"/>
                </a:lnTo>
                <a:lnTo>
                  <a:pt x="701039" y="0"/>
                </a:lnTo>
                <a:lnTo>
                  <a:pt x="723037" y="4441"/>
                </a:lnTo>
                <a:lnTo>
                  <a:pt x="741001" y="16553"/>
                </a:lnTo>
                <a:lnTo>
                  <a:pt x="753113" y="34517"/>
                </a:lnTo>
                <a:lnTo>
                  <a:pt x="757555" y="56515"/>
                </a:lnTo>
                <a:lnTo>
                  <a:pt x="757555" y="282574"/>
                </a:lnTo>
                <a:lnTo>
                  <a:pt x="753113" y="304572"/>
                </a:lnTo>
                <a:lnTo>
                  <a:pt x="741001" y="322536"/>
                </a:lnTo>
                <a:lnTo>
                  <a:pt x="723037" y="334648"/>
                </a:lnTo>
                <a:lnTo>
                  <a:pt x="701039" y="339090"/>
                </a:lnTo>
                <a:lnTo>
                  <a:pt x="56515" y="339090"/>
                </a:lnTo>
                <a:lnTo>
                  <a:pt x="34517" y="334648"/>
                </a:lnTo>
                <a:lnTo>
                  <a:pt x="16553" y="322536"/>
                </a:lnTo>
                <a:lnTo>
                  <a:pt x="4441" y="304572"/>
                </a:lnTo>
                <a:lnTo>
                  <a:pt x="0" y="282574"/>
                </a:lnTo>
                <a:lnTo>
                  <a:pt x="0" y="56515"/>
                </a:lnTo>
                <a:close/>
              </a:path>
            </a:pathLst>
          </a:custGeom>
          <a:ln w="12700">
            <a:solidFill>
              <a:srgbClr val="70AD47"/>
            </a:solidFill>
          </a:ln>
        </p:spPr>
        <p:txBody>
          <a:bodyPr wrap="square" lIns="0" tIns="0" rIns="0" bIns="0" rtlCol="0"/>
          <a:lstStyle/>
          <a:p/>
        </p:txBody>
      </p:sp>
      <p:sp>
        <p:nvSpPr>
          <p:cNvPr id="7" name="object 7"/>
          <p:cNvSpPr txBox="1"/>
          <p:nvPr/>
        </p:nvSpPr>
        <p:spPr>
          <a:xfrm>
            <a:off x="6394196" y="630428"/>
            <a:ext cx="4826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資料７</a:t>
            </a:r>
            <a:endParaRPr sz="1200">
              <a:latin typeface="Arial Unicode MS"/>
              <a:cs typeface="Arial Unicode MS"/>
            </a:endParaRPr>
          </a:p>
        </p:txBody>
      </p:sp>
      <p:sp>
        <p:nvSpPr>
          <p:cNvPr id="8" name="object 8"/>
          <p:cNvSpPr/>
          <p:nvPr/>
        </p:nvSpPr>
        <p:spPr>
          <a:xfrm>
            <a:off x="6266816" y="4200526"/>
            <a:ext cx="757555" cy="339090"/>
          </a:xfrm>
          <a:custGeom>
            <a:avLst/>
            <a:gdLst/>
            <a:ahLst/>
            <a:cxnLst/>
            <a:rect l="l" t="t" r="r" b="b"/>
            <a:pathLst>
              <a:path w="757554" h="339089">
                <a:moveTo>
                  <a:pt x="0" y="56515"/>
                </a:moveTo>
                <a:lnTo>
                  <a:pt x="4441" y="34517"/>
                </a:lnTo>
                <a:lnTo>
                  <a:pt x="16553" y="16553"/>
                </a:lnTo>
                <a:lnTo>
                  <a:pt x="34517" y="4441"/>
                </a:lnTo>
                <a:lnTo>
                  <a:pt x="56515" y="0"/>
                </a:lnTo>
                <a:lnTo>
                  <a:pt x="701039" y="0"/>
                </a:lnTo>
                <a:lnTo>
                  <a:pt x="723037" y="4441"/>
                </a:lnTo>
                <a:lnTo>
                  <a:pt x="741001" y="16553"/>
                </a:lnTo>
                <a:lnTo>
                  <a:pt x="753113" y="34517"/>
                </a:lnTo>
                <a:lnTo>
                  <a:pt x="757555" y="56515"/>
                </a:lnTo>
                <a:lnTo>
                  <a:pt x="757555" y="282574"/>
                </a:lnTo>
                <a:lnTo>
                  <a:pt x="753113" y="304572"/>
                </a:lnTo>
                <a:lnTo>
                  <a:pt x="741001" y="322536"/>
                </a:lnTo>
                <a:lnTo>
                  <a:pt x="723037" y="334648"/>
                </a:lnTo>
                <a:lnTo>
                  <a:pt x="701039" y="339090"/>
                </a:lnTo>
                <a:lnTo>
                  <a:pt x="56515" y="339090"/>
                </a:lnTo>
                <a:lnTo>
                  <a:pt x="34517" y="334648"/>
                </a:lnTo>
                <a:lnTo>
                  <a:pt x="16553" y="322536"/>
                </a:lnTo>
                <a:lnTo>
                  <a:pt x="4441" y="304572"/>
                </a:lnTo>
                <a:lnTo>
                  <a:pt x="0" y="282574"/>
                </a:lnTo>
                <a:lnTo>
                  <a:pt x="0" y="56515"/>
                </a:lnTo>
                <a:close/>
              </a:path>
            </a:pathLst>
          </a:custGeom>
          <a:ln w="12700">
            <a:solidFill>
              <a:srgbClr val="70AD47"/>
            </a:solidFill>
          </a:ln>
        </p:spPr>
        <p:txBody>
          <a:bodyPr wrap="square" lIns="0" tIns="0" rIns="0" bIns="0" rtlCol="0"/>
          <a:lstStyle/>
          <a:p/>
        </p:txBody>
      </p:sp>
      <p:sp>
        <p:nvSpPr>
          <p:cNvPr id="9" name="object 9"/>
          <p:cNvSpPr txBox="1"/>
          <p:nvPr/>
        </p:nvSpPr>
        <p:spPr>
          <a:xfrm>
            <a:off x="6394196" y="4254500"/>
            <a:ext cx="4826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Unicode MS"/>
                <a:cs typeface="Arial Unicode MS"/>
              </a:rPr>
              <a:t>資料８</a:t>
            </a:r>
            <a:endParaRPr sz="1200">
              <a:latin typeface="Arial Unicode MS"/>
              <a:cs typeface="Arial Unicode MS"/>
            </a:endParaRPr>
          </a:p>
        </p:txBody>
      </p:sp>
      <p:pic>
        <p:nvPicPr>
          <p:cNvPr id="10" name="object 10"/>
          <p:cNvPicPr/>
          <p:nvPr/>
        </p:nvPicPr>
        <p:blipFill>
          <a:blip r:embed="rId2" cstate="print"/>
          <a:stretch>
            <a:fillRect/>
          </a:stretch>
        </p:blipFill>
        <p:spPr>
          <a:xfrm>
            <a:off x="663576" y="4447539"/>
            <a:ext cx="3373754" cy="4117975"/>
          </a:xfrm>
          <a:prstGeom prst="rect">
            <a:avLst/>
          </a:prstGeom>
        </p:spPr>
      </p:pic>
      <p:sp>
        <p:nvSpPr>
          <p:cNvPr id="11" name="object 11"/>
          <p:cNvSpPr txBox="1">
            <a:spLocks noGrp="1"/>
          </p:cNvSpPr>
          <p:nvPr>
            <p:ph type="sldNum" idx="7" sz="quarter"/>
          </p:nvPr>
        </p:nvSpPr>
        <p:spPr>
          <a:prstGeom prst="rect"/>
        </p:spPr>
        <p:txBody>
          <a:bodyPr wrap="square" lIns="0" tIns="0" rIns="0" bIns="0" rtlCol="0" vert="horz">
            <a:spAutoFit/>
          </a:bodyPr>
          <a:lstStyle/>
          <a:p>
            <a:pPr marL="38100">
              <a:lnSpc>
                <a:spcPts val="1240"/>
              </a:lnSpc>
            </a:pPr>
            <a:fld id="{81D60167-4931-47E6-BA6A-407CBD079E47}" type="slidenum">
              <a:rPr dirty="0"/>
              <a:t>5</a:t>
            </a:fld>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- 2021防災講演会第２部画素落ち縮小改訂版1.docx</dc:title>
  <dcterms:created xsi:type="dcterms:W3CDTF">2022-01-23T07:26:15Z</dcterms:created>
  <dcterms:modified xsi:type="dcterms:W3CDTF">2022-01-23T07:26:15Z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2021-12-07T00:00:00Z</vt:filetime>
  </property>
  <property fmtid="{D5CDD505-2E9C-101B-9397-08002B2CF9AE}" pid="3" name="Creator">
    <vt:lpwstr>Word</vt:lpwstr>
  </property>
  <property fmtid="{D5CDD505-2E9C-101B-9397-08002B2CF9AE}" pid="4" name="LastSaved">
    <vt:filetime>2022-01-23T00:00:00Z</vt:filetime>
  </property>
</Properties>
</file>